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56" r:id="rId5"/>
    <p:sldId id="283" r:id="rId6"/>
    <p:sldId id="291" r:id="rId7"/>
    <p:sldId id="290" r:id="rId8"/>
    <p:sldId id="289" r:id="rId9"/>
    <p:sldId id="292" r:id="rId10"/>
    <p:sldId id="316" r:id="rId11"/>
    <p:sldId id="304" r:id="rId12"/>
    <p:sldId id="296" r:id="rId13"/>
    <p:sldId id="301" r:id="rId14"/>
    <p:sldId id="302" r:id="rId15"/>
    <p:sldId id="317" r:id="rId16"/>
    <p:sldId id="297" r:id="rId17"/>
    <p:sldId id="306" r:id="rId18"/>
    <p:sldId id="307" r:id="rId19"/>
    <p:sldId id="308" r:id="rId20"/>
    <p:sldId id="309" r:id="rId21"/>
    <p:sldId id="318" r:id="rId22"/>
    <p:sldId id="310" r:id="rId23"/>
    <p:sldId id="298" r:id="rId24"/>
    <p:sldId id="311" r:id="rId25"/>
    <p:sldId id="319" r:id="rId26"/>
    <p:sldId id="299" r:id="rId27"/>
    <p:sldId id="320" r:id="rId28"/>
    <p:sldId id="300" r:id="rId29"/>
    <p:sldId id="312" r:id="rId30"/>
    <p:sldId id="313" r:id="rId31"/>
    <p:sldId id="314" r:id="rId32"/>
    <p:sldId id="315" r:id="rId33"/>
    <p:sldId id="324" r:id="rId34"/>
    <p:sldId id="258" r:id="rId35"/>
    <p:sldId id="325" r:id="rId36"/>
    <p:sldId id="288" r:id="rId37"/>
    <p:sldId id="295" r:id="rId38"/>
    <p:sldId id="321" r:id="rId39"/>
    <p:sldId id="322" r:id="rId40"/>
    <p:sldId id="323" r:id="rId41"/>
    <p:sldId id="305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99B95F7-0C99-8A08-3BE3-8FAE3961F22C}" name="Brian Fitzpatrick" initials="BF" userId="S::bfitzpatrick@gibsonconsult.com::6f9a3fbb-cfd7-4f08-afab-0a6587933df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01" autoAdjust="0"/>
  </p:normalViewPr>
  <p:slideViewPr>
    <p:cSldViewPr snapToGrid="0">
      <p:cViewPr varScale="1">
        <p:scale>
          <a:sx n="59" d="100"/>
          <a:sy n="59" d="100"/>
        </p:scale>
        <p:origin x="940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FA3A21F-BE10-4CF0-B843-8589F5E21D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58330B-DE90-493A-BB60-E0C7EFE5E2D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4DAC6-63FC-4BB4-8D3E-0237A528C4B6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35151B-9222-47A8-9BB1-CDDEE6D402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EB7E30-5CD3-4187-8E0E-D6FA2FFE7C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120D6-BD4A-4FBA-B845-6B8467AAE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635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D7F22-81C1-4E14-9BC7-ADF1F5606151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F251F-6C44-44F7-87A8-DB467011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196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about intermediate users</a:t>
            </a:r>
          </a:p>
        </p:txBody>
      </p:sp>
    </p:spTree>
    <p:extLst>
      <p:ext uri="{BB962C8B-B14F-4D97-AF65-F5344CB8AC3E}">
        <p14:creationId xmlns:p14="http://schemas.microsoft.com/office/powerpoint/2010/main" val="180018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53836-C933-5953-DBE3-6D47B879C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BF86BD-FFC9-0D65-EFF6-1ABB67EC75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8393A5-3A03-9C26-DA3F-2BC8B5D9FD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565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B0959-D396-EA8F-6CA3-78DADDDAD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651D16-257C-100D-F4B7-8C33A34ECE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476069-20FA-3372-7314-156E28D0A1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435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86347-7564-A840-AA78-90F284D2E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16AF97-3CB0-ECA6-6085-D6A2FA0535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3DA495-9385-8793-717C-6FA500C2AF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115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C62F3-0518-6B9F-4A61-2E7C6FE51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197D44-A307-57B6-422F-6DAAA7BD2C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C2E4B3-8FD2-17E7-02C2-AF1B96EECB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3487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C1EF2-ABBF-2EE8-CF75-4DE8F3172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8AAC2D-4533-2958-160E-55058DF3FD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9F986D-8B9B-D9F3-70D3-F627EE6B13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335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B7692-5DFB-32DB-DBBB-62A647454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472DAC-EBBB-C9EB-9E50-7AD1B9D4A9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335FE2-CF10-4BEA-F5D6-59CA7730B2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558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CCCC6-F727-460E-2542-E05DF93EE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B55C98-F4B9-839D-3B5A-F97957C71C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D967FE-CE2C-9B8C-0B49-89FAC3E8C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1806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ECF6B2-DFDE-1915-A413-7AE1BB0C4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174832-298B-ACAC-0E77-5331E818F1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2D6710-F791-30D5-4348-8F1C5AAAC3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985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67083-8B49-E2D2-3BF5-73CA209AC4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1EC9AA-ACDE-0524-3B2F-B19ABBE335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014D0E-DE07-3CC5-4F65-049556BC2D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69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1D1A1-7853-D687-112A-4F1BA6770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CD07FE-05E7-E0A5-2BC0-C397DB17A5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A7DFE8-00EB-6B12-921A-9198795DFE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140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D175E-BA60-43EA-ABDD-0B0AEE7CB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9661AB-69CB-8607-E0DC-EB05F93B72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14731D-2474-CFC4-BEB6-37B7ED602A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3227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686FE2-BAA1-267C-479A-B016D7E49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22AA4A-C74A-AF0D-2FAF-3A2F838705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BE70F0-C002-52E3-B16C-7F43E9C311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1437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FF66A8-E421-AB2A-5341-1E1ED2DDF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DAB1E1-FEEC-9C11-4F08-33F2D511AE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19F694-391A-2DCE-55A0-05BED1A8A9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679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48F969-FC16-E43C-59EC-6E46607F5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2055F9-9B2D-CFFC-BB36-5B8A9203DA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1ED71D-5D15-2AF3-60C5-405CC7E1DC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7124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9EB6D-7348-257E-7384-9C0E0B1E0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D277E9-F55D-710C-6186-6AA0DF3C02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09B85B-2683-4991-E3F6-FEA9C6A0B4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069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D4AAC9-9081-9707-60E0-FFD5F0E09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995274-3CE7-27C8-86D8-5D8F5A48BB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D87B35-53D1-3D91-4C12-BD1A382F62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025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4BCE2-E34F-4593-4DC1-781BFD875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2A2DEB-16CC-F639-1137-8DFA221566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D49876-D655-43DE-BAE3-19D06232FE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2639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F264A-6370-10B7-3567-4324C9824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091993-7A6C-76C6-1E12-DBB3514C5A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9D071C-C359-CB84-9DAF-2DA4EC23A1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6300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236D3-318E-F3EA-4ACA-834F693A2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701D69-E5F9-37BB-986A-380AE8018C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5EC486-7F3F-CB35-729E-BFB16A5FDD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4554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693FD-F285-5932-C9ED-9E31C2628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FA4F2E-B9C9-2050-2259-EA48A42D62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87BF5C-2787-0DA6-0E0B-8169D68EC8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3188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87817-63DF-B084-EACD-DE829C811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A87237-4783-BFE4-19B7-9679F2C291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218400-BE5A-921D-EF16-6827E02F9B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128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8664A-4FE2-BDA2-F3FA-0CE80EB33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1EE366-CF32-2283-3F21-4A18473596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690580-1DB1-BCB4-68DF-B1F2163C00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Code and visuals on drive – no data files due to anonymity concerns.</a:t>
            </a:r>
          </a:p>
        </p:txBody>
      </p:sp>
    </p:spTree>
    <p:extLst>
      <p:ext uri="{BB962C8B-B14F-4D97-AF65-F5344CB8AC3E}">
        <p14:creationId xmlns:p14="http://schemas.microsoft.com/office/powerpoint/2010/main" val="22074086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18E95-390C-9C72-4FF5-CFCFA18D2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7A6451-2CB2-5F69-955E-09B1F78601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E0E248-EE77-E623-4A70-7A8998757F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4456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C45C3-C7D2-AF6F-F4B6-5785F0473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65B575-A6AF-0102-D05C-8C92EE94DE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8F0476-8206-7B7A-E448-E4D5707A90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3281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3873B-7036-F5F1-1EE0-1C01466A7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205C6B-9A6A-02C1-679D-A31E79C09F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FCCE52-9D09-7917-D6CD-29BA0F2BF4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2546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62FA1C-A0A2-9482-6994-A17C0FB8F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926C4C-99D9-EF7E-4094-12E7CE744D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B5D16E-F1C3-EE67-B1C7-0B453DF171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0057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3F38B1-DDB8-2579-F9C0-5760B5057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832768-2351-DC4E-A214-AA6BACA25C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1470AF-DDF9-8684-C60B-E07C6E7EEB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281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A6A25A-BB2E-6F8E-ABDE-93545A3EB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F141C8-540C-3022-1E35-2C89C567F6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1CFB18-BB49-29F4-7A1E-184D800063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59972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7A028-4F2B-6936-C057-C25662252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4DB3CB-1C89-2974-7DCD-27481E2CAC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B2A3EF-41A1-4E13-CFF3-79FF1D789E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7010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E7B4A-C923-E608-445F-AD2FAB0A7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ABCC6A-6F8C-997E-EBD3-1E579B4DF2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F84BD7-5517-5769-1AC8-FFA5855068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88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43231-7AE2-FC5E-8D4A-6085083C2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33BF85-D519-0723-D22B-282F4F200E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DE7D0F-5DBE-4028-0806-3827F52D8B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547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D5AF4B-2333-F907-A641-432276CF4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E7C7CC-4794-BD92-713C-DD584A6060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99371E-4151-E3F2-9B82-FAEB9A92A6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47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5112D-0246-D061-9A6C-D062F18CB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547F34-4022-4297-A80A-00E10A2D9F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4C957F-03A9-CD13-1058-3A1A45DE07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911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7917D-9A99-341D-833F-5B639AABD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E47BF3-5751-0C64-E9B7-189B9C5ACA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86CF2D-AD22-9F39-B77D-D5253E7659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76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FBF4A9-CF97-F0F9-65F6-1CE19940C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B252D0-4493-47BB-1860-9B30014292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DD98CC-FA21-8BDD-E568-16DC049F88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927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17A5F-CB63-685E-1B74-A07DCFDC6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489F03-34B3-555B-94B1-DB1373C894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704C27-E543-1820-604B-846741F85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129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07BDFFE-ADBA-2879-4B6D-E481B4C23833}"/>
              </a:ext>
            </a:extLst>
          </p:cNvPr>
          <p:cNvCxnSpPr>
            <a:cxnSpLocks/>
          </p:cNvCxnSpPr>
          <p:nvPr userDrawn="1"/>
        </p:nvCxnSpPr>
        <p:spPr>
          <a:xfrm>
            <a:off x="88816" y="7946953"/>
            <a:ext cx="11399520" cy="0"/>
          </a:xfrm>
          <a:prstGeom prst="line">
            <a:avLst/>
          </a:prstGeom>
          <a:ln w="12700">
            <a:solidFill>
              <a:srgbClr val="3998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DE821916-A9C5-A784-A461-46D6DFCE6E8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4608" y="-1"/>
            <a:ext cx="7829327" cy="6858001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7500">
                <a:solidFill>
                  <a:schemeClr val="accent1"/>
                </a:solidFill>
                <a:latin typeface="Tw Cen MT" panose="020B0602020104020603" pitchFamily="34" charset="0"/>
                <a:cs typeface="Ideal Sans Book" pitchFamily="50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A66CCD7-B32E-347D-747C-AEB2E7CDF03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39295" y="6269552"/>
            <a:ext cx="4374811" cy="58844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>
                <a:solidFill>
                  <a:schemeClr val="accent1"/>
                </a:solidFill>
                <a:latin typeface="Tw Cen MT" panose="020B0602020104020603" pitchFamily="34" charset="0"/>
                <a:cs typeface="Ideal Sans Book" pitchFamily="50" charset="0"/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Date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C608D3-3D5A-A096-9866-511FBEECDB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106" y="0"/>
            <a:ext cx="197789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A78FB8-8C0D-3197-222A-BF8E5C9CA2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08" y="5970157"/>
            <a:ext cx="2789905" cy="82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69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D717CF2-F145-7976-EDE9-ADF70435BC9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DF14FF2-CFB3-FE30-6AFF-47C233A66190}"/>
              </a:ext>
            </a:extLst>
          </p:cNvPr>
          <p:cNvSpPr txBox="1">
            <a:spLocks/>
          </p:cNvSpPr>
          <p:nvPr userDrawn="1"/>
        </p:nvSpPr>
        <p:spPr>
          <a:xfrm>
            <a:off x="-2" y="3871606"/>
            <a:ext cx="8943372" cy="1317825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685783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000" b="0" kern="1200">
                <a:solidFill>
                  <a:schemeClr val="bg1"/>
                </a:solidFill>
                <a:latin typeface="Tw Cen MT" panose="020B0602020104020603" pitchFamily="34" charset="0"/>
                <a:ea typeface="Cambria" panose="02040503050406030204" pitchFamily="18" charset="0"/>
                <a:cs typeface="Ideal Sans Book" pitchFamily="50" charset="0"/>
              </a:defRPr>
            </a:lvl1pPr>
          </a:lstStyle>
          <a:p>
            <a:endParaRPr lang="en-US" sz="5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73A558-D38F-75E8-9783-7C524919E9BF}"/>
              </a:ext>
            </a:extLst>
          </p:cNvPr>
          <p:cNvSpPr/>
          <p:nvPr userDrawn="1"/>
        </p:nvSpPr>
        <p:spPr>
          <a:xfrm>
            <a:off x="-3" y="2711119"/>
            <a:ext cx="12192003" cy="1435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2BF65B-8363-F0EC-3ED7-9C5D8514A6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006" y="3491734"/>
            <a:ext cx="11674996" cy="1317825"/>
          </a:xfrm>
          <a:solidFill>
            <a:schemeClr val="accent2"/>
          </a:solidFill>
          <a:ln>
            <a:noFill/>
          </a:ln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defRPr sz="5000" b="0">
                <a:solidFill>
                  <a:schemeClr val="bg1"/>
                </a:solidFill>
                <a:latin typeface="Tw Cen MT" panose="020B0602020104020603" pitchFamily="34" charset="0"/>
                <a:ea typeface="Cambria" panose="02040503050406030204" pitchFamily="18" charset="0"/>
              </a:defRPr>
            </a:lvl1pPr>
          </a:lstStyle>
          <a:p>
            <a:r>
              <a:rPr lang="en-US"/>
              <a:t> Section Header Title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871D399-1CDA-ABFD-B8E8-BA72E6AA3A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6507" y="6418976"/>
            <a:ext cx="815492" cy="446721"/>
          </a:xfrm>
          <a:prstGeom prst="rect">
            <a:avLst/>
          </a:prstGeom>
        </p:spPr>
        <p:txBody>
          <a:bodyPr/>
          <a:lstStyle>
            <a:lvl1pPr algn="ctr">
              <a:defRPr b="0">
                <a:solidFill>
                  <a:schemeClr val="bg1"/>
                </a:solidFill>
              </a:defRPr>
            </a:lvl1pPr>
          </a:lstStyle>
          <a:p>
            <a:fld id="{6F0DD52E-EB42-47A8-9CD9-8AA96CA5E5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5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B065B51D-FF82-126F-F07D-ADE40FB70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36" y="197558"/>
            <a:ext cx="11400731" cy="9601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Tw Cen MT" panose="020B0602020104020603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97C95CF-6B1B-529F-6498-05BADD79B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636" y="1275126"/>
            <a:ext cx="11400731" cy="4697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1830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403823-93A5-45C0-B424-549A3E1D31AF}"/>
              </a:ext>
            </a:extLst>
          </p:cNvPr>
          <p:cNvCxnSpPr>
            <a:cxnSpLocks/>
          </p:cNvCxnSpPr>
          <p:nvPr userDrawn="1"/>
        </p:nvCxnSpPr>
        <p:spPr>
          <a:xfrm>
            <a:off x="88816" y="7946953"/>
            <a:ext cx="11399520" cy="0"/>
          </a:xfrm>
          <a:prstGeom prst="line">
            <a:avLst/>
          </a:prstGeom>
          <a:ln w="12700">
            <a:solidFill>
              <a:srgbClr val="3998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546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A05535B-D640-6E77-BB74-0809F3E189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636" y="197558"/>
            <a:ext cx="11400731" cy="96012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9266A2-8A71-10D3-679E-A66C6BF97A0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95632" y="1273890"/>
            <a:ext cx="5486400" cy="5020056"/>
          </a:xfrm>
        </p:spPr>
        <p:txBody>
          <a:bodyPr/>
          <a:lstStyle>
            <a:lvl1pPr>
              <a:defRPr sz="2200">
                <a:latin typeface="Tw Cen MT" panose="020B0602020104020603" pitchFamily="34" charset="0"/>
              </a:defRPr>
            </a:lvl1pPr>
            <a:lvl2pPr>
              <a:defRPr sz="2000">
                <a:latin typeface="Tw Cen MT" panose="020B0602020104020603" pitchFamily="34" charset="0"/>
              </a:defRPr>
            </a:lvl2pPr>
            <a:lvl3pPr>
              <a:defRPr sz="1800">
                <a:latin typeface="Tw Cen MT" panose="020B0602020104020603" pitchFamily="34" charset="0"/>
              </a:defRPr>
            </a:lvl3pPr>
            <a:lvl4pPr>
              <a:defRPr sz="1800">
                <a:latin typeface="Tw Cen MT" panose="020B0602020104020603" pitchFamily="34" charset="0"/>
              </a:defRPr>
            </a:lvl4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7DDFEBD-BFB6-33DD-58F7-99E23513656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09965" y="1273890"/>
            <a:ext cx="5486400" cy="5020056"/>
          </a:xfrm>
        </p:spPr>
        <p:txBody>
          <a:bodyPr/>
          <a:lstStyle>
            <a:lvl1pPr>
              <a:defRPr sz="2200">
                <a:latin typeface="Tw Cen MT" panose="020B0602020104020603" pitchFamily="34" charset="0"/>
              </a:defRPr>
            </a:lvl1pPr>
            <a:lvl2pPr>
              <a:defRPr sz="2000">
                <a:latin typeface="Tw Cen MT" panose="020B0602020104020603" pitchFamily="34" charset="0"/>
              </a:defRPr>
            </a:lvl2pPr>
            <a:lvl3pPr>
              <a:defRPr sz="1800">
                <a:latin typeface="Tw Cen MT" panose="020B0602020104020603" pitchFamily="34" charset="0"/>
              </a:defRPr>
            </a:lvl3pPr>
            <a:lvl4pPr>
              <a:defRPr sz="1800">
                <a:latin typeface="Tw Cen MT" panose="020B0602020104020603" pitchFamily="34" charset="0"/>
              </a:defRPr>
            </a:lvl4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4710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8E18D59C-C5D6-1F0C-1E3C-53849FCD16D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95633" y="1254729"/>
            <a:ext cx="5486400" cy="823912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bg1"/>
                </a:solidFill>
                <a:latin typeface="Tw Cen MT" panose="020B0602020104020603" pitchFamily="34" charset="0"/>
              </a:defRPr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/>
              <a:t>Layout 1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F4CE901-4C15-2D16-E304-4A0110B9DC8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95633" y="2078647"/>
            <a:ext cx="5486400" cy="4143643"/>
          </a:xfrm>
        </p:spPr>
        <p:txBody>
          <a:bodyPr/>
          <a:lstStyle>
            <a:lvl1pPr>
              <a:defRPr sz="2200">
                <a:latin typeface="Tw Cen MT" panose="020B0602020104020603" pitchFamily="34" charset="0"/>
              </a:defRPr>
            </a:lvl1pPr>
            <a:lvl2pPr>
              <a:defRPr sz="2000">
                <a:latin typeface="Tw Cen MT" panose="020B0602020104020603" pitchFamily="34" charset="0"/>
              </a:defRPr>
            </a:lvl2pPr>
            <a:lvl3pPr>
              <a:defRPr sz="1800">
                <a:latin typeface="Tw Cen MT" panose="020B0602020104020603" pitchFamily="34" charset="0"/>
              </a:defRPr>
            </a:lvl3pPr>
            <a:lvl4pPr>
              <a:defRPr sz="1800">
                <a:latin typeface="Tw Cen MT" panose="020B0602020104020603" pitchFamily="34" charset="0"/>
              </a:defRPr>
            </a:lvl4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B5E32CA7-D1D9-BDAD-8309-AEAB8159743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309965" y="1254729"/>
            <a:ext cx="5486400" cy="823912"/>
          </a:xfrm>
          <a:solidFill>
            <a:schemeClr val="accent2"/>
          </a:solidFill>
        </p:spPr>
        <p:txBody>
          <a:bodyPr anchor="ctr">
            <a:normAutofit/>
          </a:bodyPr>
          <a:lstStyle>
            <a:lvl1pPr marL="0" indent="0">
              <a:buNone/>
              <a:defRPr sz="2200" b="0">
                <a:solidFill>
                  <a:schemeClr val="bg1"/>
                </a:solidFill>
                <a:latin typeface="Tw Cen MT" panose="020B0602020104020603" pitchFamily="34" charset="0"/>
              </a:defRPr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/>
              <a:t>Layout 2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D6FB213A-DC51-8596-3335-A72F94BB600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309965" y="2078647"/>
            <a:ext cx="5486400" cy="4143643"/>
          </a:xfrm>
        </p:spPr>
        <p:txBody>
          <a:bodyPr/>
          <a:lstStyle>
            <a:lvl1pPr>
              <a:defRPr sz="2200">
                <a:latin typeface="Tw Cen MT" panose="020B0602020104020603" pitchFamily="34" charset="0"/>
              </a:defRPr>
            </a:lvl1pPr>
            <a:lvl2pPr>
              <a:defRPr sz="2000">
                <a:latin typeface="Tw Cen MT" panose="020B0602020104020603" pitchFamily="34" charset="0"/>
              </a:defRPr>
            </a:lvl2pPr>
            <a:lvl3pPr>
              <a:defRPr sz="1800">
                <a:latin typeface="Tw Cen MT" panose="020B0602020104020603" pitchFamily="34" charset="0"/>
              </a:defRPr>
            </a:lvl3pPr>
            <a:lvl4pPr>
              <a:defRPr sz="1800">
                <a:latin typeface="Tw Cen MT" panose="020B0602020104020603" pitchFamily="34" charset="0"/>
              </a:defRPr>
            </a:lvl4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8E02340-653B-EFF7-EBB8-602D8888A2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636" y="197558"/>
            <a:ext cx="11400731" cy="96012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99759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403823-93A5-45C0-B424-549A3E1D31AF}"/>
              </a:ext>
            </a:extLst>
          </p:cNvPr>
          <p:cNvCxnSpPr>
            <a:cxnSpLocks/>
          </p:cNvCxnSpPr>
          <p:nvPr userDrawn="1"/>
        </p:nvCxnSpPr>
        <p:spPr>
          <a:xfrm>
            <a:off x="88816" y="7946953"/>
            <a:ext cx="11399520" cy="0"/>
          </a:xfrm>
          <a:prstGeom prst="line">
            <a:avLst/>
          </a:prstGeom>
          <a:ln w="12700">
            <a:solidFill>
              <a:srgbClr val="3998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0C01F3C1-A837-D181-9487-73968396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35" y="80512"/>
            <a:ext cx="11400732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DFEE1BE-ABA5-9EEA-4059-F2C867B80D1E}"/>
              </a:ext>
            </a:extLst>
          </p:cNvPr>
          <p:cNvCxnSpPr>
            <a:cxnSpLocks/>
          </p:cNvCxnSpPr>
          <p:nvPr userDrawn="1"/>
        </p:nvCxnSpPr>
        <p:spPr>
          <a:xfrm>
            <a:off x="395633" y="1065000"/>
            <a:ext cx="11399520" cy="0"/>
          </a:xfrm>
          <a:prstGeom prst="line">
            <a:avLst/>
          </a:prstGeom>
          <a:ln w="12700">
            <a:solidFill>
              <a:srgbClr val="3998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01742A6-1BE9-F4C1-A623-E005D1DC98B1}"/>
              </a:ext>
            </a:extLst>
          </p:cNvPr>
          <p:cNvSpPr txBox="1"/>
          <p:nvPr userDrawn="1"/>
        </p:nvSpPr>
        <p:spPr>
          <a:xfrm>
            <a:off x="5911607" y="6434345"/>
            <a:ext cx="61061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fld id="{0146A32B-5A5E-46E8-8338-08136970444D}" type="slidenum">
              <a:rPr lang="en-US" sz="2000" b="0" smtClean="0">
                <a:solidFill>
                  <a:schemeClr val="accent1"/>
                </a:solidFill>
                <a:latin typeface="Century Gothic" panose="020B0502020202020204" pitchFamily="34" charset="0"/>
              </a:rPr>
              <a:pPr algn="r"/>
              <a:t>‹#›</a:t>
            </a:fld>
            <a:endParaRPr lang="en-US" sz="200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4669B6-B0A7-6500-C41C-6A145B15B01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95633" y="1097280"/>
            <a:ext cx="11400731" cy="5015661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4356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60908D5E-8165-9EF7-F1F2-26164A681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36" y="197558"/>
            <a:ext cx="11400731" cy="9601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Slide Title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555F1F38-09A4-34EC-0D5F-7543C50C0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636" y="1275126"/>
            <a:ext cx="11400731" cy="4697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AFA5A2-8223-E2FF-30F8-C3C31126504F}"/>
              </a:ext>
            </a:extLst>
          </p:cNvPr>
          <p:cNvSpPr txBox="1"/>
          <p:nvPr userDrawn="1"/>
        </p:nvSpPr>
        <p:spPr>
          <a:xfrm>
            <a:off x="11701082" y="6370597"/>
            <a:ext cx="490917" cy="493776"/>
          </a:xfrm>
          <a:prstGeom prst="rect">
            <a:avLst/>
          </a:prstGeom>
          <a:solidFill>
            <a:schemeClr val="accent2"/>
          </a:solidFill>
        </p:spPr>
        <p:txBody>
          <a:bodyPr wrap="square" anchor="ctr">
            <a:spAutoFit/>
          </a:bodyPr>
          <a:lstStyle/>
          <a:p>
            <a:pPr algn="ctr"/>
            <a:fld id="{0146A32B-5A5E-46E8-8338-08136970444D}" type="slidenum">
              <a:rPr lang="en-US" sz="2000" b="0" smtClean="0">
                <a:solidFill>
                  <a:schemeClr val="bg1"/>
                </a:solidFill>
                <a:latin typeface="Tw Cen MT" panose="020B0602020104020603" pitchFamily="34" charset="0"/>
              </a:rPr>
              <a:pPr algn="ctr"/>
              <a:t>‹#›</a:t>
            </a:fld>
            <a:endParaRPr lang="en-US" sz="200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pic>
        <p:nvPicPr>
          <p:cNvPr id="26" name="Picture 25" descr="A blue and yellow sky&#10;&#10;Description automatically generated">
            <a:extLst>
              <a:ext uri="{FF2B5EF4-FFF2-40B4-BE49-F238E27FC236}">
                <a16:creationId xmlns:a16="http://schemas.microsoft.com/office/drawing/2014/main" id="{2B5C444E-F726-C9F9-6C5A-48B670CF9EE1}"/>
              </a:ext>
            </a:extLst>
          </p:cNvPr>
          <p:cNvPicPr>
            <a:picLocks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12192000" cy="1828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93D7327-6AAC-B5BE-86FC-7817683DC25C}"/>
              </a:ext>
            </a:extLst>
          </p:cNvPr>
          <p:cNvCxnSpPr>
            <a:cxnSpLocks/>
          </p:cNvCxnSpPr>
          <p:nvPr userDrawn="1"/>
        </p:nvCxnSpPr>
        <p:spPr>
          <a:xfrm>
            <a:off x="395636" y="1157678"/>
            <a:ext cx="11400731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5" r:id="rId4"/>
    <p:sldLayoutId id="2147483652" r:id="rId5"/>
    <p:sldLayoutId id="2147483653" r:id="rId6"/>
    <p:sldLayoutId id="2147483656" r:id="rId7"/>
  </p:sldLayoutIdLst>
  <p:hf sldNum="0" hdr="0" ftr="0" dt="0"/>
  <p:txStyles>
    <p:titleStyle>
      <a:lvl1pPr algn="ctr" defTabSz="685783" rtl="0" eaLnBrk="1" latinLnBrk="0" hangingPunct="1">
        <a:lnSpc>
          <a:spcPct val="90000"/>
        </a:lnSpc>
        <a:spcBef>
          <a:spcPct val="0"/>
        </a:spcBef>
        <a:buNone/>
        <a:defRPr sz="5000" b="0" kern="1200">
          <a:solidFill>
            <a:schemeClr val="accent1"/>
          </a:solidFill>
          <a:latin typeface="Tw Cen MT" panose="020B0602020104020603" pitchFamily="34" charset="0"/>
          <a:ea typeface="+mj-ea"/>
          <a:cs typeface="Ideal Sans Book" pitchFamily="50" charset="0"/>
        </a:defRPr>
      </a:lvl1pPr>
    </p:titleStyle>
    <p:bodyStyle>
      <a:lvl1pPr marL="284156" indent="-284156" algn="l" defTabSz="685783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2"/>
        </a:buClr>
        <a:buFont typeface="Wingdings" panose="05000000000000000000" pitchFamily="2" charset="2"/>
        <a:buChar char="§"/>
        <a:defRPr sz="2200" kern="1200">
          <a:solidFill>
            <a:schemeClr val="accent1"/>
          </a:solidFill>
          <a:latin typeface="Tw Cen MT" panose="020B0602020104020603" pitchFamily="34" charset="0"/>
          <a:ea typeface="+mn-ea"/>
          <a:cs typeface="+mn-cs"/>
        </a:defRPr>
      </a:lvl1pPr>
      <a:lvl2pPr marL="630223" indent="-287331" algn="l" defTabSz="685783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2"/>
        </a:buClr>
        <a:buFont typeface="Wingdings 3" panose="05040102010807070707" pitchFamily="18" charset="2"/>
        <a:buChar char=""/>
        <a:defRPr sz="2000" kern="1200">
          <a:solidFill>
            <a:schemeClr val="accent1"/>
          </a:solidFill>
          <a:latin typeface="Tw Cen MT" panose="020B0602020104020603" pitchFamily="34" charset="0"/>
          <a:ea typeface="+mn-ea"/>
          <a:cs typeface="+mn-cs"/>
        </a:defRPr>
      </a:lvl2pPr>
      <a:lvl3pPr marL="968350" indent="-282568" algn="l" defTabSz="685783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2"/>
        </a:buClr>
        <a:buFont typeface="Calibri" panose="020F0502020204030204" pitchFamily="34" charset="0"/>
        <a:buChar char="‒"/>
        <a:defRPr sz="1800" kern="1200">
          <a:solidFill>
            <a:schemeClr val="accent1"/>
          </a:solidFill>
          <a:latin typeface="Tw Cen MT" panose="020B0602020104020603" pitchFamily="34" charset="0"/>
          <a:ea typeface="+mn-ea"/>
          <a:cs typeface="+mn-cs"/>
        </a:defRPr>
      </a:lvl3pPr>
      <a:lvl4pPr marL="1314418" indent="-285744" algn="l" defTabSz="685783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Tw Cen MT" panose="020B0602020104020603" pitchFamily="34" charset="0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1351" kern="1200">
          <a:solidFill>
            <a:schemeClr val="accent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0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10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2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D7155-2436-8ABE-1D8F-D531785DD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608" y="-1"/>
            <a:ext cx="9581317" cy="6858001"/>
          </a:xfrm>
        </p:spPr>
        <p:txBody>
          <a:bodyPr>
            <a:normAutofit/>
          </a:bodyPr>
          <a:lstStyle/>
          <a:p>
            <a:r>
              <a:rPr lang="en-US" dirty="0"/>
              <a:t>Five Ways to get Better at </a:t>
            </a:r>
            <a:r>
              <a:rPr lang="en-US" i="1" dirty="0" err="1"/>
              <a:t>twoway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Tips for Customizing Stata Figures</a:t>
            </a:r>
            <a:br>
              <a:rPr lang="en-US" dirty="0"/>
            </a:br>
            <a:br>
              <a:rPr lang="en-US" dirty="0"/>
            </a:br>
            <a:r>
              <a:rPr lang="en-US" sz="5000" dirty="0"/>
              <a:t>Brian Fitzpatrick, PhD</a:t>
            </a:r>
            <a:br>
              <a:rPr lang="en-US" sz="5000" dirty="0"/>
            </a:br>
            <a:r>
              <a:rPr lang="en-US" sz="5000" dirty="0"/>
              <a:t>Senior Research Scientist</a:t>
            </a:r>
            <a:br>
              <a:rPr lang="en-US" dirty="0"/>
            </a:br>
            <a:endParaRPr lang="en-US" sz="6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3168D3-9AD4-C123-A0A8-A66E9D69C7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August 1, 2025</a:t>
            </a:r>
          </a:p>
        </p:txBody>
      </p:sp>
    </p:spTree>
    <p:extLst>
      <p:ext uri="{BB962C8B-B14F-4D97-AF65-F5344CB8AC3E}">
        <p14:creationId xmlns:p14="http://schemas.microsoft.com/office/powerpoint/2010/main" val="1722257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2342A-3893-2E25-90BF-9537997C3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9ED14-4ECE-5C89-E5AD-D2139A3E1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Graph-specific data files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74E703-78B1-7919-C5BE-33A1D5AE2FBD}"/>
              </a:ext>
            </a:extLst>
          </p:cNvPr>
          <p:cNvSpPr txBox="1"/>
          <p:nvPr/>
        </p:nvSpPr>
        <p:spPr>
          <a:xfrm>
            <a:off x="8531679" y="1738993"/>
            <a:ext cx="339634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This figure comes from a .</a:t>
            </a:r>
            <a:r>
              <a:rPr lang="en-US" sz="3000" dirty="0" err="1"/>
              <a:t>dta</a:t>
            </a:r>
            <a:r>
              <a:rPr lang="en-US" sz="3000" dirty="0"/>
              <a:t> file with 7 cases, one for each year data point.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0F42CFA-085D-6455-485E-FA2C06E80C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" y="1264076"/>
            <a:ext cx="8409214" cy="560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252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AC2B4-474B-9EDA-E9E6-9E466E21A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A542F-9EDD-7895-37C6-D30099311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Graph-specific data files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59BC05-0E83-2DC0-48AA-C065BB843E4E}"/>
              </a:ext>
            </a:extLst>
          </p:cNvPr>
          <p:cNvSpPr txBox="1"/>
          <p:nvPr/>
        </p:nvSpPr>
        <p:spPr>
          <a:xfrm>
            <a:off x="8531679" y="1738993"/>
            <a:ext cx="33963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This figure comes from a .</a:t>
            </a:r>
            <a:r>
              <a:rPr lang="en-US" sz="3000" dirty="0" err="1"/>
              <a:t>dta</a:t>
            </a:r>
            <a:r>
              <a:rPr lang="en-US" sz="3000" dirty="0"/>
              <a:t> file with 6 cases, one for each stacked bar – but far more variables per case than the previous figures.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871E18-EAB8-B7A6-9229-AF2A3FAA1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53976"/>
            <a:ext cx="7453993" cy="553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73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8C12A-55DF-1745-B2ED-6F3B731C6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F9290-DDE3-03CB-7FD7-7E3594D0C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5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5C6E2-3F66-E9E8-44BB-DF2B005378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2" y="1273890"/>
            <a:ext cx="11400730" cy="5584110"/>
          </a:xfrm>
        </p:spPr>
        <p:txBody>
          <a:bodyPr>
            <a:normAutofit/>
          </a:bodyPr>
          <a:lstStyle/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Create a graph-specific data file, with (no more than) one case per data point.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Use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collapse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, matrices, and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margins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’ “saving” option.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7281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93F03-A3B8-8C11-91C8-278FE0965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A4AE-E70C-CA85-A605-F40C1150D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ea typeface="Aptos" panose="020B0004020202020204" pitchFamily="34" charset="0"/>
                <a:cs typeface="Aptos" panose="020B0004020202020204" pitchFamily="34" charset="0"/>
              </a:rPr>
              <a:t>collapse</a:t>
            </a:r>
            <a:r>
              <a:rPr lang="en-US" sz="4000" dirty="0">
                <a:ea typeface="Aptos" panose="020B0004020202020204" pitchFamily="34" charset="0"/>
                <a:cs typeface="Aptos" panose="020B0004020202020204" pitchFamily="34" charset="0"/>
              </a:rPr>
              <a:t>, matrices, and </a:t>
            </a:r>
            <a:r>
              <a:rPr lang="en-US" sz="4000" i="1" dirty="0">
                <a:ea typeface="Aptos" panose="020B0004020202020204" pitchFamily="34" charset="0"/>
                <a:cs typeface="Aptos" panose="020B0004020202020204" pitchFamily="34" charset="0"/>
              </a:rPr>
              <a:t>margins, saving()</a:t>
            </a:r>
            <a:endParaRPr lang="en-US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588E42-F1A7-99A3-96D9-C5061DB07300}"/>
              </a:ext>
            </a:extLst>
          </p:cNvPr>
          <p:cNvSpPr txBox="1"/>
          <p:nvPr/>
        </p:nvSpPr>
        <p:spPr>
          <a:xfrm>
            <a:off x="1592842" y="1595736"/>
            <a:ext cx="1851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Tw Cen MT" panose="020B0602020104020603" pitchFamily="34" charset="0"/>
              </a:rPr>
              <a:t>collapse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B419C2F-AEDC-65A6-5839-72925475FD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95255" y="1943100"/>
            <a:ext cx="6596743" cy="43978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B847B1-4F3F-D529-3A0B-16CDCCD161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87321"/>
            <a:ext cx="5772150" cy="415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070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293249-1788-B5BF-4657-8EE244F1E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F4AFA-F9D9-ED11-BD83-A900DA9E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ea typeface="Aptos" panose="020B0004020202020204" pitchFamily="34" charset="0"/>
                <a:cs typeface="Aptos" panose="020B0004020202020204" pitchFamily="34" charset="0"/>
              </a:rPr>
              <a:t>collapse</a:t>
            </a:r>
            <a:r>
              <a:rPr lang="en-US" sz="4000" dirty="0">
                <a:ea typeface="Aptos" panose="020B0004020202020204" pitchFamily="34" charset="0"/>
                <a:cs typeface="Aptos" panose="020B0004020202020204" pitchFamily="34" charset="0"/>
              </a:rPr>
              <a:t>, matrices, and </a:t>
            </a:r>
            <a:r>
              <a:rPr lang="en-US" sz="4000" i="1" dirty="0">
                <a:ea typeface="Aptos" panose="020B0004020202020204" pitchFamily="34" charset="0"/>
                <a:cs typeface="Aptos" panose="020B0004020202020204" pitchFamily="34" charset="0"/>
              </a:rPr>
              <a:t>margins, saving()</a:t>
            </a:r>
            <a:endParaRPr lang="en-US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E893A4-1F3D-3C05-5B26-3E3D814EAC8F}"/>
              </a:ext>
            </a:extLst>
          </p:cNvPr>
          <p:cNvSpPr txBox="1"/>
          <p:nvPr/>
        </p:nvSpPr>
        <p:spPr>
          <a:xfrm>
            <a:off x="3486956" y="1324179"/>
            <a:ext cx="1851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Tw Cen MT" panose="020B0602020104020603" pitchFamily="34" charset="0"/>
              </a:rPr>
              <a:t>matrix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8CBCC0-A7C8-8797-3D1E-D6AB0B95FE45}"/>
              </a:ext>
            </a:extLst>
          </p:cNvPr>
          <p:cNvSpPr txBox="1"/>
          <p:nvPr/>
        </p:nvSpPr>
        <p:spPr>
          <a:xfrm>
            <a:off x="8057124" y="1952346"/>
            <a:ext cx="39035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You can save matrices using </a:t>
            </a:r>
            <a:r>
              <a:rPr lang="en-US" sz="3000" i="1" dirty="0" err="1"/>
              <a:t>svmat</a:t>
            </a:r>
            <a:r>
              <a:rPr lang="en-US" sz="3000" dirty="0"/>
              <a:t>, but I prefer </a:t>
            </a:r>
            <a:r>
              <a:rPr lang="en-US" sz="3000" i="1" dirty="0" err="1"/>
              <a:t>gtab</a:t>
            </a:r>
            <a:r>
              <a:rPr lang="en-US" sz="3000" i="1" dirty="0"/>
              <a:t>, </a:t>
            </a:r>
            <a:r>
              <a:rPr lang="en-US" sz="3000" dirty="0"/>
              <a:t>by Danial Hoepfner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6B6208-4CED-8B04-64E8-83D50D347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70799"/>
            <a:ext cx="8135364" cy="41043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FE985B-230A-5C52-1111-C97AF28DA838}"/>
              </a:ext>
            </a:extLst>
          </p:cNvPr>
          <p:cNvSpPr txBox="1"/>
          <p:nvPr/>
        </p:nvSpPr>
        <p:spPr>
          <a:xfrm>
            <a:off x="96900" y="6134251"/>
            <a:ext cx="6780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Note: not an example on Drive</a:t>
            </a:r>
          </a:p>
        </p:txBody>
      </p:sp>
    </p:spTree>
    <p:extLst>
      <p:ext uri="{BB962C8B-B14F-4D97-AF65-F5344CB8AC3E}">
        <p14:creationId xmlns:p14="http://schemas.microsoft.com/office/powerpoint/2010/main" val="713671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D0645-CDCF-BD88-4441-171E141DE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85181-2FBA-2402-CC45-213F4AED3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ea typeface="Aptos" panose="020B0004020202020204" pitchFamily="34" charset="0"/>
                <a:cs typeface="Aptos" panose="020B0004020202020204" pitchFamily="34" charset="0"/>
              </a:rPr>
              <a:t>collapse</a:t>
            </a:r>
            <a:r>
              <a:rPr lang="en-US" sz="4000" dirty="0">
                <a:ea typeface="Aptos" panose="020B0004020202020204" pitchFamily="34" charset="0"/>
                <a:cs typeface="Aptos" panose="020B0004020202020204" pitchFamily="34" charset="0"/>
              </a:rPr>
              <a:t>, matrices, and </a:t>
            </a:r>
            <a:r>
              <a:rPr lang="en-US" sz="4000" i="1" dirty="0">
                <a:ea typeface="Aptos" panose="020B0004020202020204" pitchFamily="34" charset="0"/>
                <a:cs typeface="Aptos" panose="020B0004020202020204" pitchFamily="34" charset="0"/>
              </a:rPr>
              <a:t>margins, saving()</a:t>
            </a:r>
            <a:endParaRPr lang="en-US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875649-A5FE-F83C-8AB4-5C7C46597273}"/>
              </a:ext>
            </a:extLst>
          </p:cNvPr>
          <p:cNvSpPr txBox="1"/>
          <p:nvPr/>
        </p:nvSpPr>
        <p:spPr>
          <a:xfrm>
            <a:off x="3372655" y="1194762"/>
            <a:ext cx="46691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Tw Cen MT" panose="020B0602020104020603" pitchFamily="34" charset="0"/>
              </a:rPr>
              <a:t>margins, post saving()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A48852-01BF-96BF-BFC7-E54E19307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8700"/>
            <a:ext cx="12175980" cy="333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685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BF5ECB5-A8F5-970C-5D8F-0CD195559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304E8A8-98BC-CA84-1C99-322385098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47" y="5819761"/>
            <a:ext cx="12041105" cy="6790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A7503A-2B20-A503-621F-DB724983B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415" y="0"/>
            <a:ext cx="11537170" cy="554355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C87058C-5EF6-A6DE-4FD0-36D16C0E82ED}"/>
              </a:ext>
            </a:extLst>
          </p:cNvPr>
          <p:cNvSpPr/>
          <p:nvPr/>
        </p:nvSpPr>
        <p:spPr>
          <a:xfrm>
            <a:off x="0" y="5723164"/>
            <a:ext cx="2726871" cy="89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49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5A02174-B9CB-5B2F-1A0E-6E6642F76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5A1675-299C-D912-2065-032D8BD73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39" y="61232"/>
            <a:ext cx="11023776" cy="63345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574819-316E-289E-BE4C-5F310521FB9F}"/>
              </a:ext>
            </a:extLst>
          </p:cNvPr>
          <p:cNvSpPr txBox="1"/>
          <p:nvPr/>
        </p:nvSpPr>
        <p:spPr>
          <a:xfrm>
            <a:off x="128639" y="6224058"/>
            <a:ext cx="6780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Note: not an example on Drive</a:t>
            </a:r>
          </a:p>
        </p:txBody>
      </p:sp>
    </p:spTree>
    <p:extLst>
      <p:ext uri="{BB962C8B-B14F-4D97-AF65-F5344CB8AC3E}">
        <p14:creationId xmlns:p14="http://schemas.microsoft.com/office/powerpoint/2010/main" val="2107476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58E9A-612E-A7B1-FDC2-104EBAC96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B574B-05BE-30AF-115A-11250BCCB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5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20F7C-1098-1985-3056-E3BD3565FA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2" y="1273890"/>
            <a:ext cx="11400730" cy="5584110"/>
          </a:xfrm>
        </p:spPr>
        <p:txBody>
          <a:bodyPr>
            <a:normAutofit/>
          </a:bodyPr>
          <a:lstStyle/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Create a graph-specific data file, with (no more than) one case per data point.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Use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collapse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, matrices, and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margins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’ “saving” option.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Automate your axis labels and other additions: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47DA6-79EA-D500-13DE-96EA9E016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70528"/>
            <a:ext cx="12476415" cy="41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40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6E0DA-DF8A-AFB7-D64D-36EAFE68A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6A7DA-330C-0B9F-A403-083B36A3D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Automate labels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D56F0E-6ECB-F29A-A1EB-082DB1046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73" y="1263074"/>
            <a:ext cx="1004776" cy="5486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AC51E8-043F-3EB7-5889-7F7FEDD1F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8655" y="1263073"/>
            <a:ext cx="749473" cy="55529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436641-A26B-5259-7E65-FBE580958D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9050" y="1399923"/>
            <a:ext cx="809661" cy="53495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D2D309-AD28-9EFD-BC30-39FB9B3CAC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5680" y="1296328"/>
            <a:ext cx="874644" cy="5486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1C634C2-C404-09AB-C3FB-EF6F90713D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5937" y="1263074"/>
            <a:ext cx="764359" cy="548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378AA9-D519-D5ED-FC86-2233CA0BD4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34096" y="1329584"/>
            <a:ext cx="863140" cy="548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6B3F494-0487-7CD4-2C74-B02A3755C6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876449"/>
            <a:ext cx="12476415" cy="419879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F065514-F833-8C66-9870-4E6F37156C71}"/>
              </a:ext>
            </a:extLst>
          </p:cNvPr>
          <p:cNvCxnSpPr>
            <a:cxnSpLocks/>
          </p:cNvCxnSpPr>
          <p:nvPr/>
        </p:nvCxnSpPr>
        <p:spPr>
          <a:xfrm flipH="1">
            <a:off x="10997236" y="1296328"/>
            <a:ext cx="627624" cy="137339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166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180DF-37D3-754B-A3F0-877192516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8544B-89E5-9AC8-3113-505F6DA3E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Why </a:t>
            </a:r>
            <a:r>
              <a:rPr lang="en-US" sz="4000" i="1" dirty="0" err="1"/>
              <a:t>twoway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E52AC-7297-4485-4DB7-5847BB89AB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2" y="1273890"/>
            <a:ext cx="11400730" cy="5584110"/>
          </a:xfrm>
        </p:spPr>
        <p:txBody>
          <a:bodyPr>
            <a:normAutofit/>
          </a:bodyPr>
          <a:lstStyle/>
          <a:p>
            <a:pPr marL="58744" indent="-34290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I used to rely on wrappers to create most figures - like </a:t>
            </a:r>
            <a:r>
              <a:rPr lang="en-US" sz="3200" i="1" dirty="0" err="1">
                <a:ea typeface="Aptos" panose="020B0004020202020204" pitchFamily="34" charset="0"/>
                <a:cs typeface="Aptos" panose="020B0004020202020204" pitchFamily="34" charset="0"/>
              </a:rPr>
              <a:t>coefplot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, </a:t>
            </a:r>
            <a:r>
              <a:rPr lang="en-US" sz="3200" i="1" dirty="0" err="1">
                <a:ea typeface="Aptos" panose="020B0004020202020204" pitchFamily="34" charset="0"/>
                <a:cs typeface="Aptos" panose="020B0004020202020204" pitchFamily="34" charset="0"/>
              </a:rPr>
              <a:t>marginsplot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, 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and </a:t>
            </a:r>
            <a:r>
              <a:rPr lang="en-US" sz="3200" i="1" dirty="0" err="1">
                <a:ea typeface="Aptos" panose="020B0004020202020204" pitchFamily="34" charset="0"/>
                <a:cs typeface="Aptos" panose="020B0004020202020204" pitchFamily="34" charset="0"/>
              </a:rPr>
              <a:t>catplot</a:t>
            </a:r>
            <a:endParaRPr lang="en-US" sz="32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endParaRPr lang="en-US" sz="32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These are great commands! They let you side-step a lot of data management.</a:t>
            </a: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I have found that the longer I code in Stata, the more I default to making my own figures “from scratch” in Stata, mostly using </a:t>
            </a:r>
            <a:r>
              <a:rPr lang="en-US" sz="3200" i="1" dirty="0" err="1">
                <a:ea typeface="Aptos" panose="020B0004020202020204" pitchFamily="34" charset="0"/>
                <a:cs typeface="Aptos" panose="020B0004020202020204" pitchFamily="34" charset="0"/>
              </a:rPr>
              <a:t>twoway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3088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025F3-C826-D565-2C37-87CC98425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C7BF-5219-C7A6-DAFC-BCFF773F0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Automate labels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0FF65E-8CB1-75ED-21CB-6EDF22DD9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7678"/>
            <a:ext cx="11704291" cy="550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153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6479D5-5CB3-D498-C2D8-16B950DD8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984DF-B22C-CACA-9EF2-6E6CAC06D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Automate labels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D7265D-D3F9-756C-6EBD-CB11C0D75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563" y="1226886"/>
            <a:ext cx="4883839" cy="14020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406BAD-F525-55A1-BB95-2E4EC20AC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788" y="2698108"/>
            <a:ext cx="10925136" cy="9023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DBF364-8E12-EE78-7ADD-3E51E7AF68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8562" y="3600450"/>
            <a:ext cx="4883839" cy="15213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3F6F8C-13E9-B18C-AE87-075F0B8B05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2879" y="5152530"/>
            <a:ext cx="9026241" cy="156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944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A397F-ED56-F7ED-495B-4FB4DA1DE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22DCD-355B-342A-F92E-B9A69D7C2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5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573C2-0462-9E27-05C2-94E3250018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2" y="1273890"/>
            <a:ext cx="11400730" cy="5584110"/>
          </a:xfrm>
        </p:spPr>
        <p:txBody>
          <a:bodyPr>
            <a:normAutofit/>
          </a:bodyPr>
          <a:lstStyle/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Create a graph-specific data file, with (no more than) one case per data point.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Use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collapse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, matrices, and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margins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’ “saving” option.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Automate your axis labels and other additions.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Create distinct string variables for marker labels.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3908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91150-754F-0A3A-C975-ED3BD4414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822D7-A65B-B852-6EC8-3D3C2DF89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Create string marker labels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46553F-F0DB-7788-B8F8-7F1E3DAD2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134" y="1336596"/>
            <a:ext cx="4441509" cy="20088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8BDE03-4F74-0079-4D69-329EF260C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0387" y="1220134"/>
            <a:ext cx="3058934" cy="56600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7CF530-169C-2A72-71E9-6BB6068258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41" y="3664948"/>
            <a:ext cx="7497742" cy="239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202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BF509-9279-0A35-461D-B21F7210C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C28B6-8B58-E09D-BC76-7238D7067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5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AD136-DC75-6291-A43A-F15D19C96D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2" y="1273890"/>
            <a:ext cx="11400730" cy="5584110"/>
          </a:xfrm>
        </p:spPr>
        <p:txBody>
          <a:bodyPr>
            <a:normAutofit/>
          </a:bodyPr>
          <a:lstStyle/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Create a graph-specific data file, with (no more than) one case per data point.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Use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collapse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, matrices, and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margins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’ “saving” option.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Automate your axis labels and other additions.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Create distinct string variables for marker labels.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Do the math!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5145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40467BB-3097-8061-8C36-3E0C6B49A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3F58A6-39A1-61F9-45E6-17C1508A7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0152" y="1312254"/>
            <a:ext cx="7471695" cy="55457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6B4382-28D0-EA85-D83E-21DE50A730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660" y="0"/>
            <a:ext cx="4656679" cy="131225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44BDE9-EEE9-5574-F3E1-CB2AF8C1C9C1}"/>
              </a:ext>
            </a:extLst>
          </p:cNvPr>
          <p:cNvSpPr/>
          <p:nvPr/>
        </p:nvSpPr>
        <p:spPr>
          <a:xfrm>
            <a:off x="3584121" y="6098721"/>
            <a:ext cx="4840218" cy="4408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33E646-5FF7-7093-659D-94B8D80848F6}"/>
              </a:ext>
            </a:extLst>
          </p:cNvPr>
          <p:cNvSpPr txBox="1"/>
          <p:nvPr/>
        </p:nvSpPr>
        <p:spPr>
          <a:xfrm>
            <a:off x="3584121" y="6098721"/>
            <a:ext cx="4840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1        2                 4        5                 7       8</a:t>
            </a:r>
          </a:p>
        </p:txBody>
      </p:sp>
    </p:spTree>
    <p:extLst>
      <p:ext uri="{BB962C8B-B14F-4D97-AF65-F5344CB8AC3E}">
        <p14:creationId xmlns:p14="http://schemas.microsoft.com/office/powerpoint/2010/main" val="288348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25916-2006-0928-B298-10D2F350B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356B7-B3CE-0A60-A9D9-91DE6CC71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Do the math!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739494-08BC-3DA7-993D-1FB00097B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769" y="1265464"/>
            <a:ext cx="8664349" cy="55925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9024C4E-5734-9FF6-86DD-067ACA0E67A6}"/>
              </a:ext>
            </a:extLst>
          </p:cNvPr>
          <p:cNvSpPr/>
          <p:nvPr/>
        </p:nvSpPr>
        <p:spPr>
          <a:xfrm>
            <a:off x="2922813" y="6222844"/>
            <a:ext cx="6890657" cy="27843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2237B3-529E-6049-5967-D4167864E47D}"/>
              </a:ext>
            </a:extLst>
          </p:cNvPr>
          <p:cNvSpPr txBox="1"/>
          <p:nvPr/>
        </p:nvSpPr>
        <p:spPr>
          <a:xfrm>
            <a:off x="2922813" y="6173697"/>
            <a:ext cx="689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1.5		      	       4.5			       7.5</a:t>
            </a:r>
          </a:p>
        </p:txBody>
      </p:sp>
    </p:spTree>
    <p:extLst>
      <p:ext uri="{BB962C8B-B14F-4D97-AF65-F5344CB8AC3E}">
        <p14:creationId xmlns:p14="http://schemas.microsoft.com/office/powerpoint/2010/main" val="37024661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1FB0A-965D-220F-A837-94AA91142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65884-D0F1-9AFE-B737-7E3F8D65D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Do the math!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04D8DE-6CC5-3CB1-4F0E-76CBFB6D0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993" y="3089811"/>
            <a:ext cx="6448803" cy="10414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128972-7A8F-210D-8AE8-FD460E18E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876" y="4012109"/>
            <a:ext cx="7487035" cy="9017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6149EE-0577-7AC9-DD87-00317422C6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046" y="4913855"/>
            <a:ext cx="7734698" cy="8826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5E0D87-4A5F-2D93-93D0-C187954C1E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5871" y="5889297"/>
            <a:ext cx="7633300" cy="10503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B28722-6948-2824-4721-C723160830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7597" y="1178896"/>
            <a:ext cx="6979591" cy="185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24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8517806-0BE3-3051-8B41-6D2A6E0C3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2E9BE82-C5AF-934D-115C-542CFEB29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278" y="33486"/>
            <a:ext cx="9149444" cy="679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6037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A8E15A-D38E-5E72-D7BC-C2FC214AC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EA53905-F6D5-5159-0A54-426D0172F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5" y="760114"/>
            <a:ext cx="12174875" cy="505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621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8DAAB-12EA-7745-9F52-2D820EF46F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E7A9C-797C-A59B-349C-71816055C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B80D3-31EF-6BF4-B2C5-DC0995BCFA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5" y="1216740"/>
            <a:ext cx="11400730" cy="5584110"/>
          </a:xfrm>
        </p:spPr>
        <p:txBody>
          <a:bodyPr>
            <a:normAutofit fontScale="92500" lnSpcReduction="10000"/>
          </a:bodyPr>
          <a:lstStyle/>
          <a:p>
            <a:pPr marL="58744" indent="-34290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Project 1: Auto-generated report PDFs for all schools in a district (≈40) based on their school climate survey (using </a:t>
            </a:r>
            <a:r>
              <a:rPr lang="en-US" sz="3200" i="1" dirty="0" err="1">
                <a:ea typeface="Aptos" panose="020B0004020202020204" pitchFamily="34" charset="0"/>
                <a:cs typeface="Aptos" panose="020B0004020202020204" pitchFamily="34" charset="0"/>
              </a:rPr>
              <a:t>putpdf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)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Project 2: 3 sets of figures for 8 programs in a different district, to be inserted into a report with 8 chapters.</a:t>
            </a: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I will focus “what” rather than “how.”</a:t>
            </a: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Note: figures use the </a:t>
            </a:r>
            <a:r>
              <a:rPr lang="en-US" sz="3200" i="1" dirty="0" err="1">
                <a:ea typeface="Aptos" panose="020B0004020202020204" pitchFamily="34" charset="0"/>
                <a:cs typeface="Aptos" panose="020B0004020202020204" pitchFamily="34" charset="0"/>
              </a:rPr>
              <a:t>cleanplots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 scheme.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	Thank you, Trenton Mize!</a:t>
            </a:r>
          </a:p>
          <a:p>
            <a:pPr marL="58744" indent="-342900">
              <a:spcBef>
                <a:spcPts val="0"/>
              </a:spcBef>
              <a:spcAft>
                <a:spcPts val="0"/>
              </a:spcAft>
            </a:pPr>
            <a:endParaRPr lang="en-US" sz="32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Files here: </a:t>
            </a:r>
            <a:r>
              <a:rPr lang="en-US" sz="5000" dirty="0">
                <a:solidFill>
                  <a:schemeClr val="tx1"/>
                </a:solidFill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tinyurl.com/2j2nfdmz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308757-018B-65D6-C6E1-27F7C60CB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1423" y="3047779"/>
            <a:ext cx="3872684" cy="381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3459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379E13-0541-EE79-6AB6-4E96034B1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C9085-4FFF-31F9-15A9-C8619D4A5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Wrap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96A57-E068-0A7A-1B79-87B317F066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2" y="1273890"/>
            <a:ext cx="11400730" cy="5584110"/>
          </a:xfrm>
        </p:spPr>
        <p:txBody>
          <a:bodyPr>
            <a:normAutofit/>
          </a:bodyPr>
          <a:lstStyle/>
          <a:p>
            <a:pPr marL="230194" indent="-51435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This is just one approach, but I get the sense that it is a common one.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Please use and disseminate my code as widely as you would like!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Feel free to ask questions, point out possible improvements, or defend wrappers.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dirty="0">
                <a:ea typeface="Aptos" panose="020B0004020202020204" pitchFamily="34" charset="0"/>
                <a:cs typeface="Aptos" panose="020B0004020202020204" pitchFamily="34" charset="0"/>
              </a:rPr>
              <a:t>Note: someone already pointed out to me that there is a way to add %s to data labels for stacked bar charts using the </a:t>
            </a:r>
            <a:r>
              <a:rPr lang="en-US" sz="2500" i="1" dirty="0">
                <a:ea typeface="Aptos" panose="020B0004020202020204" pitchFamily="34" charset="0"/>
                <a:cs typeface="Aptos" panose="020B0004020202020204" pitchFamily="34" charset="0"/>
              </a:rPr>
              <a:t>bar, stacked </a:t>
            </a:r>
            <a:r>
              <a:rPr lang="en-US" sz="2500" dirty="0">
                <a:ea typeface="Aptos" panose="020B0004020202020204" pitchFamily="34" charset="0"/>
                <a:cs typeface="Aptos" panose="020B0004020202020204" pitchFamily="34" charset="0"/>
              </a:rPr>
              <a:t>command – I still like mine better. </a:t>
            </a:r>
            <a:r>
              <a:rPr lang="en-US" sz="2500" dirty="0">
                <a:ea typeface="Aptos" panose="020B0004020202020204" pitchFamily="34" charset="0"/>
                <a:cs typeface="Aptos" panose="020B0004020202020204" pitchFamily="34" charset="0"/>
                <a:sym typeface="Wingdings" panose="05000000000000000000" pitchFamily="2" charset="2"/>
              </a:rPr>
              <a:t></a:t>
            </a:r>
            <a:endParaRPr lang="en-US" sz="25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174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515EF-451B-4C90-EB1A-C960AD557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2588415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967A3E-A76A-7C92-5F5A-188567727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D5880-3B9B-E440-B631-68AC20534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My Email: bfitzpatrick@gibsonconsult.com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B584A-8B20-3BF0-AE44-080FA7075B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5" y="1216740"/>
            <a:ext cx="11400730" cy="558411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			</a:t>
            </a:r>
            <a:r>
              <a:rPr lang="en-US" sz="6000" dirty="0">
                <a:solidFill>
                  <a:schemeClr val="tx1"/>
                </a:solidFill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tinyurl.com/2j2nfdmz</a:t>
            </a: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8E089D-7EAC-D4E3-1C6A-814046212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923" y="2405171"/>
            <a:ext cx="4525827" cy="445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321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6667EBC-3F96-4155-0028-F7A6F95EF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6EB407CB-23E0-15AC-7706-1F84BEB31E7A}"/>
              </a:ext>
            </a:extLst>
          </p:cNvPr>
          <p:cNvSpPr txBox="1"/>
          <p:nvPr/>
        </p:nvSpPr>
        <p:spPr>
          <a:xfrm>
            <a:off x="2081203" y="0"/>
            <a:ext cx="185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1"/>
                </a:solidFill>
                <a:latin typeface="Tw Cen MT" panose="020B0602020104020603" pitchFamily="34" charset="0"/>
              </a:rPr>
              <a:t>Jefferson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1EB4A1-E469-1E36-3F30-8A84A3540305}"/>
              </a:ext>
            </a:extLst>
          </p:cNvPr>
          <p:cNvSpPr txBox="1"/>
          <p:nvPr/>
        </p:nvSpPr>
        <p:spPr>
          <a:xfrm>
            <a:off x="8456924" y="50120"/>
            <a:ext cx="185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Tw Cen MT" panose="020B0602020104020603" pitchFamily="34" charset="0"/>
              </a:rPr>
              <a:t>Washington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C6CC50-E1CA-CC55-1356-B5735ECA8F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33478"/>
            <a:ext cx="8704174" cy="65245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DCB74F-D711-BF2F-E09F-C19EF565E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666" y="419452"/>
            <a:ext cx="8655333" cy="64242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CBAAD75-B177-9E66-E10F-AED947A31B04}"/>
              </a:ext>
            </a:extLst>
          </p:cNvPr>
          <p:cNvSpPr txBox="1"/>
          <p:nvPr/>
        </p:nvSpPr>
        <p:spPr>
          <a:xfrm>
            <a:off x="4760585" y="30714"/>
            <a:ext cx="1851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w Cen MT" panose="020B0602020104020603" pitchFamily="34" charset="0"/>
              </a:rPr>
              <a:t>Project #1</a:t>
            </a:r>
          </a:p>
        </p:txBody>
      </p:sp>
    </p:spTree>
    <p:extLst>
      <p:ext uri="{BB962C8B-B14F-4D97-AF65-F5344CB8AC3E}">
        <p14:creationId xmlns:p14="http://schemas.microsoft.com/office/powerpoint/2010/main" val="3771039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6BEF0-B6E6-7023-97E0-A37D93501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B8F6023-D79D-258D-E913-BAA4592E3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45173" y="1577939"/>
            <a:ext cx="6246827" cy="4164551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277603A8-F72A-7CEA-2F8A-5FA42AA12E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1514858"/>
            <a:ext cx="6436071" cy="42907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630066-9782-CA2E-4E01-288EE3BA4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36" y="197558"/>
            <a:ext cx="11400731" cy="960120"/>
          </a:xfrm>
        </p:spPr>
        <p:txBody>
          <a:bodyPr>
            <a:normAutofit/>
          </a:bodyPr>
          <a:lstStyle/>
          <a:p>
            <a:r>
              <a:rPr lang="en-US" sz="4000" dirty="0"/>
              <a:t>Automation isn’t </a:t>
            </a:r>
            <a:r>
              <a:rPr lang="en-US" sz="4000" i="1" dirty="0"/>
              <a:t>always</a:t>
            </a:r>
            <a:r>
              <a:rPr lang="en-US" sz="4000" dirty="0"/>
              <a:t> worth doing…</a:t>
            </a:r>
          </a:p>
        </p:txBody>
      </p:sp>
    </p:spTree>
    <p:extLst>
      <p:ext uri="{BB962C8B-B14F-4D97-AF65-F5344CB8AC3E}">
        <p14:creationId xmlns:p14="http://schemas.microsoft.com/office/powerpoint/2010/main" val="16315900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1C3CD-9049-73D6-3C5C-F8DCE58F4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6FF02E8-9BCB-2EDA-5682-333E864EF8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07646" y="473529"/>
            <a:ext cx="9576707" cy="63844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B0D6F0-1B61-003E-A418-8E12CB430BB7}"/>
              </a:ext>
            </a:extLst>
          </p:cNvPr>
          <p:cNvSpPr txBox="1"/>
          <p:nvPr/>
        </p:nvSpPr>
        <p:spPr>
          <a:xfrm>
            <a:off x="5274935" y="11864"/>
            <a:ext cx="1851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w Cen MT" panose="020B0602020104020603" pitchFamily="34" charset="0"/>
              </a:rPr>
              <a:t>Project #2</a:t>
            </a:r>
          </a:p>
        </p:txBody>
      </p:sp>
    </p:spTree>
    <p:extLst>
      <p:ext uri="{BB962C8B-B14F-4D97-AF65-F5344CB8AC3E}">
        <p14:creationId xmlns:p14="http://schemas.microsoft.com/office/powerpoint/2010/main" val="32298938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A85763-5D62-3F01-FD50-65A47258B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C6F1A6AF-CF8F-0C12-8A95-D478492127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7453" y="593271"/>
            <a:ext cx="9397093" cy="62647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AC146F-BF17-4C67-EF71-B6EF5B9C6B0D}"/>
              </a:ext>
            </a:extLst>
          </p:cNvPr>
          <p:cNvSpPr txBox="1"/>
          <p:nvPr/>
        </p:nvSpPr>
        <p:spPr>
          <a:xfrm>
            <a:off x="5274935" y="11864"/>
            <a:ext cx="1851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w Cen MT" panose="020B0602020104020603" pitchFamily="34" charset="0"/>
              </a:rPr>
              <a:t>Project #2</a:t>
            </a:r>
          </a:p>
        </p:txBody>
      </p:sp>
    </p:spTree>
    <p:extLst>
      <p:ext uri="{BB962C8B-B14F-4D97-AF65-F5344CB8AC3E}">
        <p14:creationId xmlns:p14="http://schemas.microsoft.com/office/powerpoint/2010/main" val="22399109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EF07C-E853-A5B4-59C2-E63F0816C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096DEBCD-958D-6261-110B-8EBCF9179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461665"/>
            <a:ext cx="6215745" cy="414382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2B270AB-7EC8-6A88-37B8-7C5779DDB1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76257" y="607786"/>
            <a:ext cx="6215743" cy="41438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43733B-1F05-5832-C059-8D29C74446EF}"/>
              </a:ext>
            </a:extLst>
          </p:cNvPr>
          <p:cNvSpPr txBox="1"/>
          <p:nvPr/>
        </p:nvSpPr>
        <p:spPr>
          <a:xfrm>
            <a:off x="5274935" y="11864"/>
            <a:ext cx="1851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w Cen MT" panose="020B0602020104020603" pitchFamily="34" charset="0"/>
              </a:rPr>
              <a:t>Project #2</a:t>
            </a:r>
          </a:p>
        </p:txBody>
      </p:sp>
    </p:spTree>
    <p:extLst>
      <p:ext uri="{BB962C8B-B14F-4D97-AF65-F5344CB8AC3E}">
        <p14:creationId xmlns:p14="http://schemas.microsoft.com/office/powerpoint/2010/main" val="30537405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D120556-2227-31E0-886E-2CDAA22C0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AFF65BC3-B41A-8582-6CE5-E86CC9380C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2128" y="-1"/>
            <a:ext cx="10278835" cy="685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858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56941-2B67-2C22-0F51-3189B0003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7F1E0-435A-CDFB-AE3A-8DABA8FF2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5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44FFE-D12F-2CEB-DE0F-B847866C4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2" y="1273890"/>
            <a:ext cx="11400730" cy="5584110"/>
          </a:xfrm>
        </p:spPr>
        <p:txBody>
          <a:bodyPr>
            <a:normAutofit/>
          </a:bodyPr>
          <a:lstStyle/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Create a graph-specific data file, with (no more than) one case per data point.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Use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collapse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, matrices, and </a:t>
            </a:r>
            <a:r>
              <a:rPr lang="en-US" sz="3200" i="1" dirty="0">
                <a:ea typeface="Aptos" panose="020B0004020202020204" pitchFamily="34" charset="0"/>
                <a:cs typeface="Aptos" panose="020B0004020202020204" pitchFamily="34" charset="0"/>
              </a:rPr>
              <a:t>margins</a:t>
            </a: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’ “saving” option.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Automate your axis labels and other additions.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Create distinct string variables for marker labels.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Do the math!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4820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E59E23-7BAD-1E83-371A-B1D168EE0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441F1ED-C7BA-30D0-8607-35C52F575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12921" cy="68272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4B8287-D61B-7220-2B43-F7163422D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9896" y="0"/>
            <a:ext cx="5490616" cy="68749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5EE743-0905-64BF-3042-D6032A81D44B}"/>
              </a:ext>
            </a:extLst>
          </p:cNvPr>
          <p:cNvSpPr txBox="1"/>
          <p:nvPr/>
        </p:nvSpPr>
        <p:spPr>
          <a:xfrm>
            <a:off x="8554167" y="6660442"/>
            <a:ext cx="3517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*These are fake school names to preserve anonymity.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299670-8CA7-D90A-8992-C0DDD023C8E2}"/>
              </a:ext>
            </a:extLst>
          </p:cNvPr>
          <p:cNvSpPr txBox="1"/>
          <p:nvPr/>
        </p:nvSpPr>
        <p:spPr>
          <a:xfrm>
            <a:off x="4992515" y="202164"/>
            <a:ext cx="1851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Tw Cen MT" panose="020B0602020104020603" pitchFamily="34" charset="0"/>
              </a:rPr>
              <a:t>Project #1</a:t>
            </a:r>
          </a:p>
        </p:txBody>
      </p:sp>
    </p:spTree>
    <p:extLst>
      <p:ext uri="{BB962C8B-B14F-4D97-AF65-F5344CB8AC3E}">
        <p14:creationId xmlns:p14="http://schemas.microsoft.com/office/powerpoint/2010/main" val="4204307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EB20085-873A-5EE9-8B7C-C7EA79D31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3A3E87D2-DC10-6B5A-36E0-DFD34EA2E1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11736" y="97971"/>
            <a:ext cx="5380263" cy="35868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4F2E63-3B89-A153-0095-55D84F145849}"/>
              </a:ext>
            </a:extLst>
          </p:cNvPr>
          <p:cNvSpPr txBox="1"/>
          <p:nvPr/>
        </p:nvSpPr>
        <p:spPr>
          <a:xfrm>
            <a:off x="5274935" y="11864"/>
            <a:ext cx="1851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Tw Cen MT" panose="020B0602020104020603" pitchFamily="34" charset="0"/>
              </a:rPr>
              <a:t>Project #2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3B60764-FAF7-FDCB-B06B-B3D52190AA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2465" y="11864"/>
            <a:ext cx="5257800" cy="35052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03246EA1-186C-8720-E330-70CDD50043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95623" y="3340934"/>
            <a:ext cx="5257802" cy="350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341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4A5136-0250-DB3B-E53F-509312BA7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75443-0D24-5DFF-EACF-4EBD6F32C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5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439A6-5670-20C6-DDF6-8E10161040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632" y="1273890"/>
            <a:ext cx="11400730" cy="5584110"/>
          </a:xfrm>
        </p:spPr>
        <p:txBody>
          <a:bodyPr>
            <a:normAutofit/>
          </a:bodyPr>
          <a:lstStyle/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ea typeface="Aptos" panose="020B0004020202020204" pitchFamily="34" charset="0"/>
                <a:cs typeface="Aptos" panose="020B0004020202020204" pitchFamily="34" charset="0"/>
              </a:rPr>
              <a:t>Create a graph-specific data file, with (no more than) one case per data point.</a:t>
            </a: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30194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None/>
            </a:pPr>
            <a:endParaRPr lang="en-US" sz="2400" i="1" dirty="0"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4992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7B31F5-1933-B395-C118-2AFD993D1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FC67BC-5D90-CB6D-408F-C8E0FDBAC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800" y="0"/>
            <a:ext cx="10713485" cy="854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634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BEE87F-0A2E-8FAA-56FB-75480A294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A31F6-A905-3F70-7CCF-13BB0C497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Graph-specific data files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26DF363-5C22-2BE7-41E5-75CC394126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216478"/>
            <a:ext cx="8361834" cy="55745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BF3FEC-9DDD-7842-63DB-939E52A9F7E6}"/>
              </a:ext>
            </a:extLst>
          </p:cNvPr>
          <p:cNvSpPr txBox="1"/>
          <p:nvPr/>
        </p:nvSpPr>
        <p:spPr>
          <a:xfrm>
            <a:off x="8531679" y="1738993"/>
            <a:ext cx="33963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This figure comes from a .</a:t>
            </a:r>
            <a:r>
              <a:rPr lang="en-US" sz="3000" dirty="0" err="1"/>
              <a:t>dta</a:t>
            </a:r>
            <a:r>
              <a:rPr lang="en-US" sz="3000" dirty="0"/>
              <a:t> file with 15 cases, one for each bar.</a:t>
            </a:r>
          </a:p>
        </p:txBody>
      </p:sp>
    </p:spTree>
    <p:extLst>
      <p:ext uri="{BB962C8B-B14F-4D97-AF65-F5344CB8AC3E}">
        <p14:creationId xmlns:p14="http://schemas.microsoft.com/office/powerpoint/2010/main" val="1029607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IBSON COLORS">
      <a:dk1>
        <a:sysClr val="windowText" lastClr="000000"/>
      </a:dk1>
      <a:lt1>
        <a:sysClr val="window" lastClr="FFFFFF"/>
      </a:lt1>
      <a:dk2>
        <a:srgbClr val="323232"/>
      </a:dk2>
      <a:lt2>
        <a:srgbClr val="FFFFFF"/>
      </a:lt2>
      <a:accent1>
        <a:srgbClr val="0A3B61"/>
      </a:accent1>
      <a:accent2>
        <a:srgbClr val="3998A3"/>
      </a:accent2>
      <a:accent3>
        <a:srgbClr val="DDA01D"/>
      </a:accent3>
      <a:accent4>
        <a:srgbClr val="95B0B4"/>
      </a:accent4>
      <a:accent5>
        <a:srgbClr val="FF8C40"/>
      </a:accent5>
      <a:accent6>
        <a:srgbClr val="C7E7E0"/>
      </a:accent6>
      <a:hlink>
        <a:srgbClr val="0F98A3"/>
      </a:hlink>
      <a:folHlink>
        <a:srgbClr val="0F9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- Gibson PowerPoint Widescreen v.0823" id="{C78CFD21-58F6-41E6-AA8C-9A88D5E494D9}" vid="{D417CB61-39DF-4E99-B039-EC286CAF92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2DF32F9C2F9C49A4628AD259290988" ma:contentTypeVersion="18" ma:contentTypeDescription="Create a new document." ma:contentTypeScope="" ma:versionID="c2e662391deb471dd3a71bad576ea726">
  <xsd:schema xmlns:xsd="http://www.w3.org/2001/XMLSchema" xmlns:xs="http://www.w3.org/2001/XMLSchema" xmlns:p="http://schemas.microsoft.com/office/2006/metadata/properties" xmlns:ns2="d9916b8f-d17a-49a1-a091-045489876253" xmlns:ns3="1c00e7fe-3e62-475f-97da-4da6ce25821b" targetNamespace="http://schemas.microsoft.com/office/2006/metadata/properties" ma:root="true" ma:fieldsID="80b546df6f3294f1c76ac918f94d56f6" ns2:_="" ns3:_="">
    <xsd:import namespace="d9916b8f-d17a-49a1-a091-045489876253"/>
    <xsd:import namespace="1c00e7fe-3e62-475f-97da-4da6ce2582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Note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916b8f-d17a-49a1-a091-0454898762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s" ma:index="14" nillable="true" ma:displayName="Notes" ma:format="Dropdown" ma:internalName="Notes">
      <xsd:simpleType>
        <xsd:restriction base="dms:Text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2ca0c68-ffdf-41fd-aea6-2fd10c4e77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00e7fe-3e62-475f-97da-4da6ce25821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5d6a35e-e4b9-4cb2-9320-8d920c60f01d}" ma:internalName="TaxCatchAll" ma:showField="CatchAllData" ma:web="1c00e7fe-3e62-475f-97da-4da6ce2582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s xmlns="d9916b8f-d17a-49a1-a091-045489876253" xsi:nil="true"/>
    <lcf76f155ced4ddcb4097134ff3c332f xmlns="d9916b8f-d17a-49a1-a091-045489876253">
      <Terms xmlns="http://schemas.microsoft.com/office/infopath/2007/PartnerControls"/>
    </lcf76f155ced4ddcb4097134ff3c332f>
    <TaxCatchAll xmlns="1c00e7fe-3e62-475f-97da-4da6ce25821b" xsi:nil="true"/>
  </documentManagement>
</p:properties>
</file>

<file path=customXml/itemProps1.xml><?xml version="1.0" encoding="utf-8"?>
<ds:datastoreItem xmlns:ds="http://schemas.openxmlformats.org/officeDocument/2006/customXml" ds:itemID="{F77C0FC8-415E-4642-BBAA-13DADD2AB438}">
  <ds:schemaRefs>
    <ds:schemaRef ds:uri="1c00e7fe-3e62-475f-97da-4da6ce25821b"/>
    <ds:schemaRef ds:uri="d9916b8f-d17a-49a1-a091-04548987625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4362D64-5970-4B7E-BB2F-90FA2EDED6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DD4E52-8540-4A66-B64B-AD111B262450}">
  <ds:schemaRefs>
    <ds:schemaRef ds:uri="http://schemas.microsoft.com/office/2006/metadata/properties"/>
    <ds:schemaRef ds:uri="http://purl.org/dc/elements/1.1/"/>
    <ds:schemaRef ds:uri="1c00e7fe-3e62-475f-97da-4da6ce25821b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d9916b8f-d17a-49a1-a091-045489876253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- Gibson PowerPoint Standard v.1024</Template>
  <TotalTime>11176</TotalTime>
  <Words>764</Words>
  <Application>Microsoft Office PowerPoint</Application>
  <PresentationFormat>Widescreen</PresentationFormat>
  <Paragraphs>124</Paragraphs>
  <Slides>38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Aptos</vt:lpstr>
      <vt:lpstr>Arial</vt:lpstr>
      <vt:lpstr>Calibri</vt:lpstr>
      <vt:lpstr>Century Gothic</vt:lpstr>
      <vt:lpstr>Tw Cen MT</vt:lpstr>
      <vt:lpstr>Wingdings</vt:lpstr>
      <vt:lpstr>Wingdings 3</vt:lpstr>
      <vt:lpstr>Office Theme</vt:lpstr>
      <vt:lpstr>Five Ways to get Better at twoway:  Tips for Customizing Stata Figures  Brian Fitzpatrick, PhD Senior Research Scientist </vt:lpstr>
      <vt:lpstr>Why twoway</vt:lpstr>
      <vt:lpstr>Examples</vt:lpstr>
      <vt:lpstr>5 Tips</vt:lpstr>
      <vt:lpstr>PowerPoint Presentation</vt:lpstr>
      <vt:lpstr>PowerPoint Presentation</vt:lpstr>
      <vt:lpstr>5 Tips</vt:lpstr>
      <vt:lpstr>PowerPoint Presentation</vt:lpstr>
      <vt:lpstr>Graph-specific data files</vt:lpstr>
      <vt:lpstr>Graph-specific data files</vt:lpstr>
      <vt:lpstr>Graph-specific data files</vt:lpstr>
      <vt:lpstr>5 Tips</vt:lpstr>
      <vt:lpstr>collapse, matrices, and margins, saving()</vt:lpstr>
      <vt:lpstr>collapse, matrices, and margins, saving()</vt:lpstr>
      <vt:lpstr>collapse, matrices, and margins, saving()</vt:lpstr>
      <vt:lpstr>PowerPoint Presentation</vt:lpstr>
      <vt:lpstr>PowerPoint Presentation</vt:lpstr>
      <vt:lpstr>5 Tips</vt:lpstr>
      <vt:lpstr>Automate labels</vt:lpstr>
      <vt:lpstr>Automate labels</vt:lpstr>
      <vt:lpstr>Automate labels</vt:lpstr>
      <vt:lpstr>5 Tips</vt:lpstr>
      <vt:lpstr>Create string marker labels</vt:lpstr>
      <vt:lpstr>5 Tips</vt:lpstr>
      <vt:lpstr>PowerPoint Presentation</vt:lpstr>
      <vt:lpstr>Do the math!</vt:lpstr>
      <vt:lpstr>Do the math!</vt:lpstr>
      <vt:lpstr>PowerPoint Presentation</vt:lpstr>
      <vt:lpstr>PowerPoint Presentation</vt:lpstr>
      <vt:lpstr>Wrap Up</vt:lpstr>
      <vt:lpstr>Thank You!</vt:lpstr>
      <vt:lpstr>My Email: bfitzpatrick@gibsonconsult.com</vt:lpstr>
      <vt:lpstr>PowerPoint Presentation</vt:lpstr>
      <vt:lpstr>Automation isn’t always worth doing…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Tami Bohls</dc:creator>
  <cp:keywords>v.1024</cp:keywords>
  <cp:lastModifiedBy>Brian Fitzpatrick</cp:lastModifiedBy>
  <cp:revision>11</cp:revision>
  <dcterms:created xsi:type="dcterms:W3CDTF">2025-03-20T15:59:57Z</dcterms:created>
  <dcterms:modified xsi:type="dcterms:W3CDTF">2025-08-01T13:28:05Z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0x010100152DF32F9C2F9C49A4628AD259290988</vt:lpwstr>
  </property>
  <property fmtid="{D5CDD505-2E9C-101B-9397-08002B2CF9AE}" pid="3" name="MediaServiceImageTags">
    <vt:lpwstr/>
  </property>
</Properties>
</file>