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Aileron Ultra-Bold" panose="020B0604020202020204" charset="0"/>
      <p:regular r:id="rId18"/>
    </p:embeddedFont>
    <p:embeddedFont>
      <p:font typeface="Public Sans" panose="020B0604020202020204" charset="0"/>
      <p:regular r:id="rId19"/>
    </p:embeddedFont>
    <p:embeddedFont>
      <p:font typeface="Public Sans Bold" panose="020B0604020202020204" charset="0"/>
      <p:regular r:id="rId20"/>
    </p:embeddedFont>
    <p:embeddedFont>
      <p:font typeface="Public Sans Italics"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57966" autoAdjust="0"/>
  </p:normalViewPr>
  <p:slideViewPr>
    <p:cSldViewPr>
      <p:cViewPr varScale="1">
        <p:scale>
          <a:sx n="37" d="100"/>
          <a:sy n="37" d="100"/>
        </p:scale>
        <p:origin x="1714"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01.10.2026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GA: I am Dr. George Anyumba, playing the Analyst, the person who writes the code and believes it.</a:t>
            </a:r>
          </a:p>
          <a:p>
            <a:endParaRPr lang="en-US"/>
          </a:p>
          <a:p>
            <a:r>
              <a:rPr lang="en-US"/>
              <a:t>PJ: And I am Dr. Paris Johnson, playing the Skeptic, the person who asks the simple questions that ruin his day.</a:t>
            </a:r>
          </a:p>
          <a:p>
            <a:endParaRPr lang="en-US"/>
          </a:p>
          <a:p>
            <a:r>
              <a:rPr lang="en-US"/>
              <a:t>GA: Today we are Teaching Stata Through Real Failure: what went wrong in our analysis, what worked to catch it, and what we changed.</a:t>
            </a:r>
          </a:p>
          <a:p>
            <a:endParaRPr lang="en-US"/>
          </a:p>
          <a:p>
            <a:r>
              <a:rPr lang="en-US"/>
              <a:t>PJ: (Points at the orange output.) And hold on to that r(459). By the end, we hope you see it as the most useful error Stata ever gave us.</a:t>
            </a:r>
          </a:p>
          <a:p>
            <a:endParaRPr lang="en-US"/>
          </a:p>
          <a:p>
            <a:r>
              <a:rPr lang="en-US"/>
              <a:t>GA: Everything today is simulated, but every pattern is real. Let's start with a quick question.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GA: This analysis ran perfectly and gave us a strong result.</a:t>
            </a:r>
          </a:p>
          <a:p>
            <a:endParaRPr lang="en-US"/>
          </a:p>
          <a:p>
            <a:r>
              <a:rPr lang="en-US"/>
              <a:t>PJ: (Points at the error.) Until this. Stata was telling us our data was not what we thought it was. Today we'll show what went wrong, what worked, and what we changed.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GA: Let us introduce the case we will work through today. Anysoma Health Group is a community clinic. It is fictional, but we built it to look and behave like the clinics many of you have worked with: several departments, busy front desks, and data coming from many directions at once.</a:t>
            </a:r>
          </a:p>
          <a:p>
            <a:endParaRPr lang="en-US"/>
          </a:p>
          <a:p>
            <a:r>
              <a:rPr lang="en-US"/>
              <a:t>PJ: Like a lot of clinics, Anysoma had a problem with access. Many of its patients work during the day. They cannot leave their jobs for an appointment, so they delay care, miss follow-up, or end up in the emergency department.</a:t>
            </a:r>
          </a:p>
          <a:p>
            <a:endParaRPr lang="en-US"/>
          </a:p>
          <a:p>
            <a:r>
              <a:rPr lang="en-US"/>
              <a:t>GA: So leadership tried something. They launched evening walk-in hours as a pilot. And they asked a very typical question: did evening hours improve 30-day follow-up?</a:t>
            </a:r>
          </a:p>
          <a:p>
            <a:endParaRPr lang="en-US"/>
          </a:p>
          <a:p>
            <a:r>
              <a:rPr lang="en-US"/>
              <a:t>PJ: That question matters. Evening staffing costs money. If the pilot works, leadership wants to expand it. If it does not, they want to put those resources somewhere else. Whatever we report will shape a real decision.</a:t>
            </a:r>
          </a:p>
          <a:p>
            <a:endParaRPr lang="en-US"/>
          </a:p>
          <a:p>
            <a:r>
              <a:rPr lang="en-US"/>
              <a:t>GA: Now, the answer did not live in one clean file. It lived in four systems.</a:t>
            </a:r>
          </a:p>
          <a:p>
            <a:endParaRPr lang="en-US"/>
          </a:p>
          <a:p>
            <a:r>
              <a:rPr lang="en-US"/>
              <a:t>PJ: The EHR encounter log recorded what happened during each visit. The scheduling system managed appointments and walk-ins. The lab feed recorded tests. And the enrollment registry told us who our patients actually were.</a:t>
            </a:r>
          </a:p>
          <a:p>
            <a:endParaRPr lang="en-US"/>
          </a:p>
          <a:p>
            <a:r>
              <a:rPr lang="en-US"/>
              <a:t>GA: Each of those systems was built by different people, for different purposes, at different times. None of them was designed to be analyzed together.</a:t>
            </a:r>
          </a:p>
          <a:p>
            <a:endParaRPr lang="en-US"/>
          </a:p>
          <a:p>
            <a:r>
              <a:rPr lang="en-US"/>
              <a:t>PJ: And here is the part to hold on to: each system had its own idea of who a patient is and what counts as a visit. That detail is going to matter a lot in the next few minutes.</a:t>
            </a:r>
          </a:p>
          <a:p>
            <a:endParaRPr lang="en-US"/>
          </a:p>
          <a:p>
            <a:r>
              <a:rPr lang="en-US"/>
              <a:t>GA: To be honest, I did not think much about it at the time. I had a clear question, I had the data, and I knew exactly which model I wanted to run.</a:t>
            </a:r>
          </a:p>
          <a:p>
            <a:endParaRPr lang="en-US"/>
          </a:p>
          <a:p>
            <a:r>
              <a:rPr lang="en-US"/>
              <a:t>PJ: (Points to the QR code.) Before George shows you what he did, take out your phone and scan this code. It opens Anysoma's site with the same simulated data we are using. As we go, you can look at the actual rows yourself.</a:t>
            </a:r>
          </a:p>
          <a:p>
            <a:endParaRPr lang="en-US"/>
          </a:p>
          <a:p>
            <a:r>
              <a:rPr lang="en-US"/>
              <a:t>PJ: One suggestion while you are in there: open the raw encounter file and ask yourself a simple question. What does one row represent?</a:t>
            </a:r>
          </a:p>
          <a:p>
            <a:endParaRPr lang="en-US"/>
          </a:p>
          <a:p>
            <a:r>
              <a:rPr lang="en-US"/>
              <a:t>GA: Hold that thought. Now let me show you how I ran the analysis.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GA: So here is exactly what I did. I want you to watch closely, because every step I take is one you have probably taken yourself.</a:t>
            </a:r>
          </a:p>
          <a:p>
            <a:endParaRPr lang="en-US"/>
          </a:p>
          <a:p>
            <a:r>
              <a:rPr lang="en-US"/>
              <a:t>GA: First, I loaded the encounter log. It was the biggest file and it had the visits, so it felt like the natural starting point. I assumed each row was a visit. That seemed obvious.</a:t>
            </a:r>
          </a:p>
          <a:p>
            <a:endParaRPr lang="en-US"/>
          </a:p>
          <a:p>
            <a:r>
              <a:rPr lang="en-US"/>
              <a:t>GA: Second, I needed age and sex for the model, and those lived in the enrollment registry. So I merged the registry onto the encounters by patient ID. Some records did not match. That happens with administrative data all the time, so I kept the matches and moved on. That is what the tutorial did.</a:t>
            </a:r>
          </a:p>
          <a:p>
            <a:endParaRPr lang="en-US"/>
          </a:p>
          <a:p>
            <a:r>
              <a:rPr lang="en-US"/>
              <a:t>GA: Third, I ran a logistic regression. Did the patient complete follow-up within 30 days, yes or no, with evening walk-in hours as the main predictor, adjusting for age and sex. I asked for odds ratios because leadership understands those.</a:t>
            </a:r>
          </a:p>
          <a:p>
            <a:endParaRPr lang="en-US"/>
          </a:p>
          <a:p>
            <a:r>
              <a:rPr lang="en-US"/>
              <a:t>PJ: And did anything go wrong?</a:t>
            </a:r>
          </a:p>
          <a:p>
            <a:endParaRPr lang="en-US"/>
          </a:p>
          <a:p>
            <a:r>
              <a:rPr lang="en-US"/>
              <a:t>GA: Nothing. No errors. No warnings. Stata ran every line. Five lines of code, and I had my answer.</a:t>
            </a:r>
          </a:p>
          <a:p>
            <a:endParaRPr lang="en-US"/>
          </a:p>
          <a:p>
            <a:r>
              <a:rPr lang="en-US"/>
              <a:t>PJ: I want everyone to notice something. Every one of those steps is defensible on its own. You could find each one in a good textbook.</a:t>
            </a:r>
          </a:p>
          <a:p>
            <a:endParaRPr lang="en-US"/>
          </a:p>
          <a:p>
            <a:r>
              <a:rPr lang="en-US"/>
              <a:t>GA: That is what made me so confident.</a:t>
            </a:r>
          </a:p>
          <a:p>
            <a:endParaRPr lang="en-US"/>
          </a:p>
          <a:p>
            <a:r>
              <a:rPr lang="en-US"/>
              <a:t>PJ: Before George shows you the result, here is a quick challenge. If you have the Anysoma site open, look at the raw encounter file. Scroll through a few rows. Ask yourself: what does one row really represent?</a:t>
            </a:r>
          </a:p>
          <a:p>
            <a:endParaRPr lang="en-US"/>
          </a:p>
          <a:p>
            <a:r>
              <a:rPr lang="en-US"/>
              <a:t>GA: Keep your answer to yourself for now. Let me show you what the model said.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GA: And here is what the model told us. Evening walk-in hours were associated with 84% higher odds of completing 30-day follow-up. An odds ratio of 1.84.</a:t>
            </a:r>
          </a:p>
          <a:p>
            <a:endParaRPr lang="en-US" dirty="0"/>
          </a:p>
          <a:p>
            <a:r>
              <a:rPr lang="en-US" dirty="0"/>
              <a:t>GA: 71.4% of records showed completed follow-up. The p-value was less than 0.001. The confidence interval was tight, 1.71 to 1.98. And the sample size was over 48,000.</a:t>
            </a:r>
          </a:p>
          <a:p>
            <a:endParaRPr lang="en-US" dirty="0"/>
          </a:p>
          <a:p>
            <a:r>
              <a:rPr lang="en-US" dirty="0"/>
              <a:t>GA: Clean output. No warnings. A strong, significant effect in a large sample. Honestly, I could have put this in a report to leadership that same afternoon. Evening hours work. Fund them.</a:t>
            </a:r>
          </a:p>
          <a:p>
            <a:endParaRPr lang="en-US" dirty="0"/>
          </a:p>
          <a:p>
            <a:r>
              <a:rPr lang="en-US" dirty="0"/>
              <a:t>PJ: That is a very convincing slide, George.</a:t>
            </a:r>
          </a:p>
          <a:p>
            <a:endParaRPr lang="en-US" dirty="0"/>
          </a:p>
          <a:p>
            <a:r>
              <a:rPr lang="en-US" dirty="0"/>
              <a:t>GA: Thank you.</a:t>
            </a:r>
          </a:p>
          <a:p>
            <a:endParaRPr lang="en-US" dirty="0"/>
          </a:p>
          <a:p>
            <a:r>
              <a:rPr lang="en-US" dirty="0"/>
              <a:t>PJ: So let's test it. Everyone, turn to the person next to you. You have 60 seconds. Before you believed this result, what would you check first?</a:t>
            </a:r>
          </a:p>
          <a:p>
            <a:endParaRPr lang="en-US" dirty="0"/>
          </a:p>
          <a:p>
            <a:r>
              <a:rPr lang="en-US" dirty="0"/>
              <a:t>PJ: Let's hear a few. (Take two or three answers and repeat each one into the microphone. Remember who said what, because you'll call back to them on the next slides.)</a:t>
            </a:r>
          </a:p>
          <a:p>
            <a:endParaRPr lang="en-US" dirty="0"/>
          </a:p>
          <a:p>
            <a:r>
              <a:rPr lang="en-US" dirty="0"/>
              <a:t>PJ: Those are exactly the right instincts. And here's one more question to hold onto. George has 48,212 observations. Does anyone remember how many patients </a:t>
            </a:r>
            <a:r>
              <a:rPr lang="en-US" dirty="0" err="1"/>
              <a:t>Anysoma</a:t>
            </a:r>
            <a:r>
              <a:rPr lang="en-US" dirty="0"/>
              <a:t> actually has enrolled?</a:t>
            </a:r>
          </a:p>
          <a:p>
            <a:endParaRPr lang="en-US" dirty="0"/>
          </a:p>
          <a:p>
            <a:r>
              <a:rPr lang="en-US" dirty="0"/>
              <a:t>GA: (Pause.) About 9,400.</a:t>
            </a:r>
          </a:p>
          <a:p>
            <a:endParaRPr lang="en-US" dirty="0"/>
          </a:p>
          <a:p>
            <a:r>
              <a:rPr lang="en-US" dirty="0"/>
              <a:t>PJ: So how did 9,400 people become 48,000 observations?</a:t>
            </a:r>
          </a:p>
          <a:p>
            <a:endParaRPr lang="en-US" dirty="0"/>
          </a:p>
          <a:p>
            <a:r>
              <a:rPr lang="en-US" dirty="0"/>
              <a:t>GA: That is a very good question.</a:t>
            </a:r>
          </a:p>
          <a:p>
            <a:endParaRPr lang="en-US" dirty="0"/>
          </a:p>
          <a:p>
            <a:r>
              <a:rPr lang="en-US" dirty="0"/>
              <a:t>PJ: Let's find out.</a:t>
            </a:r>
          </a:p>
          <a:p>
            <a:r>
              <a:rPr lang="en-US" dirty="0"/>
              <a:t>Note to remember: the 9,406 enrolled patients is a number the audience will have seen on the </a:t>
            </a:r>
            <a:r>
              <a:rPr lang="en-US" dirty="0" err="1"/>
              <a:t>Anysoma</a:t>
            </a:r>
            <a:r>
              <a:rPr lang="en-US" dirty="0"/>
              <a:t> website or in our case slide. "</a:t>
            </a:r>
            <a:r>
              <a:rPr lang="en-US" dirty="0" err="1"/>
              <a:t>Anysoma</a:t>
            </a:r>
            <a:r>
              <a:rPr lang="en-US" dirty="0"/>
              <a:t> only has about 9,400 enrolled patients."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GA: When we started this project, the question was simple. Anysoma launched evening walk-in hours, and leadership wanted to know whether they improved 30-day follow-up. I loaded the data, merged in demographics, ran a logistic model, and got a strong result. No errors. No warnings. I was ready to write the report.</a:t>
            </a:r>
          </a:p>
          <a:p>
            <a:endParaRPr lang="en-US"/>
          </a:p>
          <a:p>
            <a:r>
              <a:rPr lang="en-US"/>
              <a:t>PJ: And that is exactly the problem. Stata did everything George asked. It just could not tell him that he was asking the wrong question of the wrong data. So let's walk through the five things that were hiding underneath that clean output.</a:t>
            </a:r>
          </a:p>
          <a:p>
            <a:endParaRPr lang="en-US"/>
          </a:p>
          <a:p>
            <a:r>
              <a:rPr lang="en-US"/>
              <a:t>PJ: One visit, many rows. The EHR recorded every step of a visit as its own row: check-in, vitals, provider, checkout. One afternoon at the clinic became four or five rows. In OB/GYN and Neurology, each visit was five rows.</a:t>
            </a:r>
          </a:p>
          <a:p>
            <a:endParaRPr lang="en-US"/>
          </a:p>
          <a:p>
            <a:r>
              <a:rPr lang="en-US"/>
              <a:t>GA: Which means one patient could vote five times in my model. I thought each row was a visit. I never checked.</a:t>
            </a:r>
          </a:p>
          <a:p>
            <a:endParaRPr lang="en-US"/>
          </a:p>
          <a:p>
            <a:r>
              <a:rPr lang="en-US"/>
              <a:t>PJ: One patient, several IDs. Evening walk-ins checked in at a scheduling kiosk that issued its own ID. The lab had a third ID. So the same person could look like three different people.</a:t>
            </a:r>
          </a:p>
          <a:p>
            <a:endParaRPr lang="en-US"/>
          </a:p>
          <a:p>
            <a:r>
              <a:rPr lang="en-US"/>
              <a:t>GA: And the registry only knew one of those IDs.</a:t>
            </a:r>
          </a:p>
          <a:p>
            <a:endParaRPr lang="en-US"/>
          </a:p>
          <a:p>
            <a:r>
              <a:rPr lang="en-US"/>
              <a:t>PJ: Merges that drop data silently. George merged the encounters to the registry and kept only the matches. That feels routine. But the records that did not match were the kiosk IDs, which were almost all evening walk-ins.</a:t>
            </a:r>
          </a:p>
          <a:p>
            <a:endParaRPr lang="en-US"/>
          </a:p>
          <a:p>
            <a:r>
              <a:rPr lang="en-US"/>
              <a:t>GA: So my merge quietly removed the very program we were trying to evaluate. Stata reported it in the merge table. I just didn't read it as a finding.</a:t>
            </a:r>
          </a:p>
          <a:p>
            <a:endParaRPr lang="en-US"/>
          </a:p>
          <a:p>
            <a:r>
              <a:rPr lang="en-US"/>
              <a:t>PJ: The wrong unit of analysis. Leadership asked about people. The model answered a question about rows. Patients who come in often generate most of the rows, and they are also the most likely to complete follow-up, simply because they are already in the building.</a:t>
            </a:r>
          </a:p>
          <a:p>
            <a:endParaRPr lang="en-US"/>
          </a:p>
          <a:p>
            <a:r>
              <a:rPr lang="en-US"/>
              <a:t>GA: So the people who were already doing well got the loudest voice in my results.</a:t>
            </a:r>
          </a:p>
          <a:p>
            <a:endParaRPr lang="en-US"/>
          </a:p>
          <a:p>
            <a:r>
              <a:rPr lang="en-US"/>
              <a:t>PJ: Confidence without checks. None of these problems produced an error on their own. The only thing that finally stopped us was one command, isid, asking Stata to confirm what one row represented.</a:t>
            </a:r>
          </a:p>
          <a:p>
            <a:endParaRPr lang="en-US"/>
          </a:p>
          <a:p>
            <a:r>
              <a:rPr lang="en-US"/>
              <a:t>GA: And that is where r(459) came in. It was the first time the data disagreed with me out loud.</a:t>
            </a:r>
          </a:p>
          <a:p>
            <a:endParaRPr lang="en-US"/>
          </a:p>
          <a:p>
            <a:r>
              <a:rPr lang="en-US"/>
              <a:t>PJ: Over the next few slides, we'll take each of these apart: what went wrong, what worked to catch it, and what we changed, both in the code and in how we teach 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PJ: So on the last slide we asked: how did 9,400 people become 48,000 observations? Let's look.</a:t>
            </a:r>
          </a:p>
          <a:p>
            <a:endParaRPr lang="en-US"/>
          </a:p>
          <a:p>
            <a:r>
              <a:rPr lang="en-US"/>
              <a:t>PJ: Earlier, someone in the room said we should check for duplicates. You were right. George, a simple question: what is one row in your dataset?</a:t>
            </a:r>
          </a:p>
          <a:p>
            <a:endParaRPr lang="en-US"/>
          </a:p>
          <a:p>
            <a:r>
              <a:rPr lang="en-US"/>
              <a:t>GA: A visit. I think.</a:t>
            </a:r>
          </a:p>
          <a:p>
            <a:endParaRPr lang="en-US"/>
          </a:p>
          <a:p>
            <a:r>
              <a:rPr lang="en-US"/>
              <a:t>PJ: It was not. The EHR recorded every step of a visit as its own row: check-in, vitals, provider, checkout. In OB/GYN and Neurology there was a fifth step. So one afternoon at Anysoma became four or five rows, and every one of those rows voted "completed follow-up."</a:t>
            </a:r>
          </a:p>
          <a:p>
            <a:endParaRPr lang="en-US"/>
          </a:p>
          <a:p>
            <a:r>
              <a:rPr lang="en-US"/>
              <a:t>GA: Which means some patients voted five times in my model.</a:t>
            </a:r>
          </a:p>
          <a:p>
            <a:endParaRPr lang="en-US"/>
          </a:p>
          <a:p>
            <a:r>
              <a:rPr lang="en-US"/>
              <a:t>PJ: And not just any patients. Look at the bar chart. Patients who visit only once are almost half of our people, but only 9% of the rows. Patients with six or more visits are just 14% of our people, but they produce 64% of the rows.</a:t>
            </a:r>
          </a:p>
          <a:p>
            <a:endParaRPr lang="en-US"/>
          </a:p>
          <a:p>
            <a:r>
              <a:rPr lang="en-US"/>
              <a:t>GA: And those frequent visitors are the ones most likely to complete follow-up, because they are already coming in. So the patients who were already doing well had the loudest voice in my results.</a:t>
            </a:r>
          </a:p>
          <a:p>
            <a:endParaRPr lang="en-US"/>
          </a:p>
          <a:p>
            <a:r>
              <a:rPr lang="en-US"/>
              <a:t>PJ: That is the first problem. Here is the second. Someone mentioned checking the merge. Also right.</a:t>
            </a:r>
          </a:p>
          <a:p>
            <a:endParaRPr lang="en-US"/>
          </a:p>
          <a:p>
            <a:r>
              <a:rPr lang="en-US"/>
              <a:t>PJ: Evening walk-ins checked in at a scheduling kiosk, and the kiosk issued its own ID. The registry had never seen those IDs. So when George merged and kept only the matches, those visits disappeared.</a:t>
            </a:r>
          </a:p>
          <a:p>
            <a:endParaRPr lang="en-US"/>
          </a:p>
          <a:p>
            <a:r>
              <a:rPr lang="en-US"/>
              <a:t>GA: Look at the donut. Almost every record the merge removed was an evening walk-in. My merge deleted the very program we were trying to evaluate.</a:t>
            </a:r>
          </a:p>
          <a:p>
            <a:endParaRPr lang="en-US"/>
          </a:p>
          <a:p>
            <a:r>
              <a:rPr lang="en-US"/>
              <a:t>PJ: And Stata told us. The merge table showed the unmatched records. We just treated it as housekeeping instead of a finding.</a:t>
            </a:r>
          </a:p>
          <a:p>
            <a:endParaRPr lang="en-US"/>
          </a:p>
          <a:p>
            <a:r>
              <a:rPr lang="en-US"/>
              <a:t>GA: Which brings us back to the question Paris asked. What is N? It depends on how you count. 48,212 rows. 21,530 visits. 11,237 IDs. 9,406 people.</a:t>
            </a:r>
          </a:p>
          <a:p>
            <a:endParaRPr lang="en-US"/>
          </a:p>
          <a:p>
            <a:r>
              <a:rPr lang="en-US"/>
              <a:t>PJ: Every one of those is a legitimate number. The failure was never choosing. Leadership asked about people, and the model quietly answered a question about rows.</a:t>
            </a:r>
          </a:p>
          <a:p>
            <a:endParaRPr lang="en-US"/>
          </a:p>
          <a:p>
            <a:r>
              <a:rPr lang="en-US"/>
              <a:t>GA: None of this caused an error. Every number was real. They just were not answering our question.</a:t>
            </a:r>
          </a:p>
          <a:p>
            <a:endParaRPr lang="en-US"/>
          </a:p>
          <a:p>
            <a:r>
              <a:rPr lang="en-US"/>
              <a:t>PJ: So how did we finally catch it? One command.</a:t>
            </a:r>
          </a:p>
          <a:p>
            <a:endParaRPr lang="en-US"/>
          </a:p>
          <a:p>
            <a:r>
              <a:rPr lang="en-US"/>
              <a:t>(Advance to slide 8.)</a:t>
            </a:r>
          </a:p>
          <a:p>
            <a:endParaRPr lang="en-US"/>
          </a:p>
          <a:p>
            <a:r>
              <a:rPr lang="en-US"/>
              <a:t>If nobody in the room mentioned duplicates or the merge during the neighbor exercise, drop the "someone in the room said" lines and start with: "George, a simple question: what is one row in your dataset?"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PJ: So how did we finally catch it? Not with a better model. With better questions.</a:t>
            </a:r>
          </a:p>
          <a:p>
            <a:endParaRPr lang="en-US"/>
          </a:p>
          <a:p>
            <a:r>
              <a:rPr lang="en-US"/>
              <a:t>PJ: The first question was the one I kept asking George: what is one row? So instead of running another regression, we ran duplicates report on patient, date, and department. Lots of duplicates.</a:t>
            </a:r>
          </a:p>
          <a:p>
            <a:endParaRPr lang="en-US"/>
          </a:p>
          <a:p>
            <a:r>
              <a:rPr lang="en-US"/>
              <a:t>GA: Then I ran isid. I was telling Stata: I believe each combination of patient, date, and department is one visit. Confirm it.</a:t>
            </a:r>
          </a:p>
          <a:p>
            <a:endParaRPr lang="en-US"/>
          </a:p>
          <a:p>
            <a:r>
              <a:rPr lang="en-US"/>
              <a:t>PJ: (Points to the left circle.) And Stata said no. r(459). These variables do not uniquely identify the observations.</a:t>
            </a:r>
          </a:p>
          <a:p>
            <a:endParaRPr lang="en-US"/>
          </a:p>
          <a:p>
            <a:r>
              <a:rPr lang="en-US"/>
              <a:t>PJ: Remember the error from the very beginning of our talk? Here it is. Most of us were taught to treat this as a problem to get rid of. But look at what it just did: it caught a false belief before we published it.</a:t>
            </a:r>
          </a:p>
          <a:p>
            <a:endParaRPr lang="en-US"/>
          </a:p>
          <a:p>
            <a:r>
              <a:rPr lang="en-US"/>
              <a:t>GA: A quick count by visit showed each one had been split into four or five rows. That told us exactly how to fix it.</a:t>
            </a:r>
          </a:p>
          <a:p>
            <a:endParaRPr lang="en-US"/>
          </a:p>
          <a:p>
            <a:r>
              <a:rPr lang="en-US"/>
              <a:t>PJ: The second question was about the merge. (Points to the right circle.) This table appears every time you merge in Stata. George saw it. Most of us see it every day.</a:t>
            </a:r>
          </a:p>
          <a:p>
            <a:endParaRPr lang="en-US"/>
          </a:p>
          <a:p>
            <a:r>
              <a:rPr lang="en-US"/>
              <a:t>GA: 5,428 rows from my encounter data did not match the registry. I did what the tutorial did. I kept the matches and moved on.</a:t>
            </a:r>
          </a:p>
          <a:p>
            <a:endParaRPr lang="en-US"/>
          </a:p>
          <a:p>
            <a:r>
              <a:rPr lang="en-US"/>
              <a:t>PJ: So this time we asked who they were. One cross-tab: pilot flag by merge status. Almost every unmatched row was an evening walk-in.</a:t>
            </a:r>
          </a:p>
          <a:p>
            <a:endParaRPr lang="en-US"/>
          </a:p>
          <a:p>
            <a:r>
              <a:rPr lang="en-US"/>
              <a:t>GA: Those were the kiosk IDs. The registry had never seen them. The merge table was reporting the most important finding in the project, and I treated it as housekeeping.</a:t>
            </a:r>
          </a:p>
          <a:p>
            <a:endParaRPr lang="en-US"/>
          </a:p>
          <a:p>
            <a:r>
              <a:rPr lang="en-US"/>
              <a:t>PJ: Neither of these checks is advanced. duplicates, isid, and reading the merge table. They are all in the first weeks of any Stata course.</a:t>
            </a:r>
          </a:p>
          <a:p>
            <a:endParaRPr lang="en-US"/>
          </a:p>
          <a:p>
            <a:r>
              <a:rPr lang="en-US"/>
              <a:t>GA: The difference was when we used them. Before the model, not after.</a:t>
            </a:r>
          </a:p>
          <a:p>
            <a:endParaRPr lang="en-US"/>
          </a:p>
          <a:p>
            <a:r>
              <a:rPr lang="en-US"/>
              <a:t>PJ: So once we knew what was wrong, what did we change?</a:t>
            </a:r>
          </a:p>
          <a:p>
            <a:endParaRPr lang="en-US"/>
          </a:p>
          <a:p>
            <a:r>
              <a:rPr lang="en-US"/>
              <a:t>(Advance to slide 9.)</a:t>
            </a:r>
          </a:p>
          <a:p>
            <a:endParaRPr lang="en-US"/>
          </a:p>
          <a:p>
            <a:r>
              <a:rPr lang="en-US"/>
              <a:t>The merge table uses 48,212 as the matched count, so it matches the N on your results slide. It also means the encounter log started with 53,640 rows before the merge. If anyone asks, that's the right total.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PJ: So what did we change? Not the question. Not the model. The order.</a:t>
            </a:r>
          </a:p>
          <a:p>
            <a:endParaRPr lang="en-US"/>
          </a:p>
          <a:p>
            <a:r>
              <a:rPr lang="en-US"/>
              <a:t>GA: My first pass went straight from loading data to running a regression. The rebuild starts somewhere else: with the structure of the data.</a:t>
            </a:r>
          </a:p>
          <a:p>
            <a:endParaRPr lang="en-US"/>
          </a:p>
          <a:p>
            <a:r>
              <a:rPr lang="en-US"/>
              <a:t>GA: The first fix was identity. We built a crosswalk that connected every ID, from the EHR, the kiosk, and the lab, to one person. And this time, when I merged, I added assert(match using).</a:t>
            </a:r>
          </a:p>
          <a:p>
            <a:endParaRPr lang="en-US"/>
          </a:p>
          <a:p>
            <a:r>
              <a:rPr lang="en-US"/>
              <a:t>PJ: Explain what that does.</a:t>
            </a:r>
          </a:p>
          <a:p>
            <a:endParaRPr lang="en-US"/>
          </a:p>
          <a:p>
            <a:r>
              <a:rPr lang="en-US"/>
              <a:t>GA: It tells Stata: every encounter must link to a person. If even one does not, stop the do-file. So instead of silently dropping 5,428 rows, the code now refuses to continue until I explain them.</a:t>
            </a:r>
          </a:p>
          <a:p>
            <a:endParaRPr lang="en-US"/>
          </a:p>
          <a:p>
            <a:r>
              <a:rPr lang="en-US"/>
              <a:t>PJ: Silent data loss becomes a loud failure. That is the whole idea.</a:t>
            </a:r>
          </a:p>
          <a:p>
            <a:endParaRPr lang="en-US"/>
          </a:p>
          <a:p>
            <a:r>
              <a:rPr lang="en-US"/>
              <a:t>GA: The second fix was the visit. Each visit was four or five rows, one per workflow step. We used collapse to combine them into one row per visit. Then we ran isid again.</a:t>
            </a:r>
          </a:p>
          <a:p>
            <a:endParaRPr lang="en-US"/>
          </a:p>
          <a:p>
            <a:r>
              <a:rPr lang="en-US"/>
              <a:t>PJ: And this time?</a:t>
            </a:r>
          </a:p>
          <a:p>
            <a:endParaRPr lang="en-US"/>
          </a:p>
          <a:p>
            <a:r>
              <a:rPr lang="en-US"/>
              <a:t>GA: No error. Each combination of person, date, and department now uniquely identified one visit. The same command that stopped us before now confirmed we had fixed it.</a:t>
            </a:r>
          </a:p>
          <a:p>
            <a:endParaRPr lang="en-US"/>
          </a:p>
          <a:p>
            <a:r>
              <a:rPr lang="en-US"/>
              <a:t>PJ: Then we had to make a decision we had skipped the first time. What is our unit of analysis?</a:t>
            </a:r>
          </a:p>
          <a:p>
            <a:endParaRPr lang="en-US"/>
          </a:p>
          <a:p>
            <a:r>
              <a:rPr lang="en-US"/>
              <a:t>GA: Leadership asked whether evening hours helped patients complete follow-up. That is a question about people. So we kept one row per person, their first visit, because that is when they were either exposed to evening hours or not.</a:t>
            </a:r>
          </a:p>
          <a:p>
            <a:endParaRPr lang="en-US"/>
          </a:p>
          <a:p>
            <a:r>
              <a:rPr lang="en-US"/>
              <a:t>PJ: Some of you might be thinking: why throw away the later visits?</a:t>
            </a:r>
          </a:p>
          <a:p>
            <a:endParaRPr lang="en-US"/>
          </a:p>
          <a:p>
            <a:r>
              <a:rPr lang="en-US"/>
              <a:t>GA: Good question, and there is a defensible alternative. You can keep every visit and use vce(cluster person_id), so Stata knows repeat visits come from the same person. That answers a slightly different question: about visits instead of people.</a:t>
            </a:r>
          </a:p>
          <a:p>
            <a:endParaRPr lang="en-US"/>
          </a:p>
          <a:p>
            <a:r>
              <a:rPr lang="en-US"/>
              <a:t>PJ: Both approaches are reasonable. The difference from the first pass is that now it is a decision, written in the do-file, instead of an accident.</a:t>
            </a:r>
          </a:p>
          <a:p>
            <a:endParaRPr lang="en-US"/>
          </a:p>
          <a:p>
            <a:r>
              <a:rPr lang="en-US"/>
              <a:t>GA: And only after all of that did I run the same model I ran the first time. Same outcome. Same predictors. Same command.</a:t>
            </a:r>
          </a:p>
          <a:p>
            <a:endParaRPr lang="en-US"/>
          </a:p>
          <a:p>
            <a:r>
              <a:rPr lang="en-US"/>
              <a:t>PJ: But before we show you the new result, there is one more thing we changed, and it is the one we most want you to take home.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PJ: Here is my confession. For most of this project, I was the quality check. I was the one asking what one row is and who the merge dropped.</a:t>
            </a:r>
          </a:p>
          <a:p>
            <a:endParaRPr lang="en-US"/>
          </a:p>
          <a:p>
            <a:r>
              <a:rPr lang="en-US"/>
              <a:t>GA: And she was right every time. Which is a little annoying.</a:t>
            </a:r>
          </a:p>
          <a:p>
            <a:endParaRPr lang="en-US"/>
          </a:p>
          <a:p>
            <a:r>
              <a:rPr lang="en-US"/>
              <a:t>PJ: But a person is not a system. I will not be in the room for every analysis. And neither will you. So we asked: what if the do-file could be skeptical on our behalf?</a:t>
            </a:r>
          </a:p>
          <a:p>
            <a:endParaRPr lang="en-US"/>
          </a:p>
          <a:p>
            <a:r>
              <a:rPr lang="en-US"/>
              <a:t>GA: So we built the checks into the code. There are two kinds.</a:t>
            </a:r>
          </a:p>
          <a:p>
            <a:endParaRPr lang="en-US"/>
          </a:p>
          <a:p>
            <a:r>
              <a:rPr lang="en-US"/>
              <a:t>GA: The first kind stops the code. (Points to the left circle.) Every time the unit of analysis changes, we run isid. If each row is not what we think it is, Stata stops. And every merge now includes assert(match using). If any record fails to link, the do-file refuses to continue.</a:t>
            </a:r>
          </a:p>
          <a:p>
            <a:endParaRPr lang="en-US"/>
          </a:p>
          <a:p>
            <a:r>
              <a:rPr lang="en-US"/>
              <a:t>PJ: Think about what that means. On our first pass, 5,428 rows vanished without a sound. With this one option, that same situation stops the analysis and demands an explanation.</a:t>
            </a:r>
          </a:p>
          <a:p>
            <a:endParaRPr lang="en-US"/>
          </a:p>
          <a:p>
            <a:r>
              <a:rPr lang="en-US"/>
              <a:t>GA: The second kind explains the code. (Points to the right circle.) We count the number of unique people and assert that it equals 9,406, the number in the enrollment registry. That is a number we trust from outside the dataset.</a:t>
            </a:r>
          </a:p>
          <a:p>
            <a:endParaRPr lang="en-US"/>
          </a:p>
          <a:p>
            <a:r>
              <a:rPr lang="en-US"/>
              <a:t>PJ: If you remember only one habit from today, make it this one: check your N against a number you trust from outside your data. It catches more errors per keystroke than anything else we know.</a:t>
            </a:r>
          </a:p>
          <a:p>
            <a:endParaRPr lang="en-US"/>
          </a:p>
          <a:p>
            <a:r>
              <a:rPr lang="en-US"/>
              <a:t>GA: Then notes. It records our decisions inside the dataset itself: why we used the first visit, how we linked IDs. Anyone who opens the file later can see our reasoning, not just our results.</a:t>
            </a:r>
          </a:p>
          <a:p>
            <a:endParaRPr lang="en-US"/>
          </a:p>
          <a:p>
            <a:r>
              <a:rPr lang="en-US"/>
              <a:t>PJ: And datasignature confirms that the file we modeled is the same file we checked. If someone replaces or edits it, Stata will tell us.</a:t>
            </a:r>
          </a:p>
          <a:p>
            <a:endParaRPr lang="en-US"/>
          </a:p>
          <a:p>
            <a:r>
              <a:rPr lang="en-US"/>
              <a:t>GA: None of these commands are advanced. They are short, they are fast, and they are available in every version of Stata.</a:t>
            </a:r>
          </a:p>
          <a:p>
            <a:endParaRPr lang="en-US"/>
          </a:p>
          <a:p>
            <a:r>
              <a:rPr lang="en-US"/>
              <a:t>PJ: What changes is where they live. Not in the analyst's head. In the do-file.</a:t>
            </a:r>
          </a:p>
          <a:p>
            <a:endParaRPr lang="en-US"/>
          </a:p>
          <a:p>
            <a:r>
              <a:rPr lang="en-US"/>
              <a:t>GA: So now, with the structure fixed and the checks in place, we ran the same model one more time.</a:t>
            </a:r>
          </a:p>
          <a:p>
            <a:endParaRPr lang="en-US"/>
          </a:p>
          <a:p>
            <a:r>
              <a:rPr lang="en-US"/>
              <a:t>PJ: Same data. Same model. Let's see what changed.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GA: So here it is. Same data. Same model. Same command.</a:t>
            </a:r>
          </a:p>
          <a:p>
            <a:endParaRPr lang="en-US"/>
          </a:p>
          <a:p>
            <a:r>
              <a:rPr lang="en-US"/>
              <a:t>GA: On the first pass, 71.4% completed follow-up. After the rebuild, 52.8%. The odds ratio went from 1.84 to 1.12.</a:t>
            </a:r>
          </a:p>
          <a:p>
            <a:endParaRPr lang="en-US"/>
          </a:p>
          <a:p>
            <a:r>
              <a:rPr lang="en-US"/>
              <a:t>PJ: And look at the confidence interval. The first pass gave us 1.71 to 1.98, tight and far from 1. The rebuilt model gives us 0.97 to 1.29. That interval includes 1.</a:t>
            </a:r>
          </a:p>
          <a:p>
            <a:endParaRPr lang="en-US"/>
          </a:p>
          <a:p>
            <a:r>
              <a:rPr lang="en-US"/>
              <a:t>GA: Which means we cannot say evening walk-in hours improved follow-up. The effect might be small. It might be nothing.</a:t>
            </a:r>
          </a:p>
          <a:p>
            <a:endParaRPr lang="en-US"/>
          </a:p>
          <a:p>
            <a:r>
              <a:rPr lang="en-US"/>
              <a:t>PJ: Notice something else. The first confidence interval was very narrow. That is because the model treated 48,000 rows as 48,000 independent pieces of information, when they were really about 9,400 people. It made us far more certain than we had any right to be.</a:t>
            </a:r>
          </a:p>
          <a:p>
            <a:endParaRPr lang="en-US"/>
          </a:p>
          <a:p>
            <a:r>
              <a:rPr lang="en-US"/>
              <a:t>GA: Bad structure did not just inflate the effect. It inflated our confidence.</a:t>
            </a:r>
          </a:p>
          <a:p>
            <a:endParaRPr lang="en-US"/>
          </a:p>
          <a:p>
            <a:r>
              <a:rPr lang="en-US"/>
              <a:t>PJ: So what is the honest answer for leadership?</a:t>
            </a:r>
          </a:p>
          <a:p>
            <a:endParaRPr lang="en-US"/>
          </a:p>
          <a:p>
            <a:r>
              <a:rPr lang="en-US"/>
              <a:t>GA: The honest answer is: we do not know yet. The pilot may have a modest effect. To find out, we need a stronger design, for example rolling evening hours out department by department and comparing over time.</a:t>
            </a:r>
          </a:p>
          <a:p>
            <a:endParaRPr lang="en-US"/>
          </a:p>
          <a:p>
            <a:r>
              <a:rPr lang="en-US"/>
              <a:t>PJ: Now think about what would have happened if George had sent the first result that afternoon.</a:t>
            </a:r>
          </a:p>
          <a:p>
            <a:endParaRPr lang="en-US"/>
          </a:p>
          <a:p>
            <a:r>
              <a:rPr lang="en-US"/>
              <a:t>GA: Leadership would have seen an 84% improvement in the odds of follow-up. They would have expanded evening staffing across all four departments, and spent real money on a result created by the structure of the data.</a:t>
            </a:r>
          </a:p>
          <a:p>
            <a:endParaRPr lang="en-US"/>
          </a:p>
          <a:p>
            <a:r>
              <a:rPr lang="en-US"/>
              <a:t>PJ: That is why this matters. Not because of a p-value. Because a real decision was about to be made.</a:t>
            </a:r>
          </a:p>
          <a:p>
            <a:endParaRPr lang="en-US"/>
          </a:p>
          <a:p>
            <a:r>
              <a:rPr lang="en-US"/>
              <a:t>GA: And here is the part I want every student to hear. Both of these models ran without a single error. Stata did everything I asked, both times.</a:t>
            </a:r>
          </a:p>
          <a:p>
            <a:endParaRPr lang="en-US"/>
          </a:p>
          <a:p>
            <a:r>
              <a:rPr lang="en-US"/>
              <a:t>PJ: Only one of them answered the question that was actually asked.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PJ: So far we have told you what went wrong in our analysis. Now we want to talk about what we did with it as teachers.</a:t>
            </a:r>
          </a:p>
          <a:p>
            <a:endParaRPr lang="en-US"/>
          </a:p>
          <a:p>
            <a:r>
              <a:rPr lang="en-US"/>
              <a:t>GA: Because honestly, this project taught me more than any clean example ever did. And that made us ask: why do we keep teaching Stata as if data is always clean?</a:t>
            </a:r>
          </a:p>
          <a:p>
            <a:endParaRPr lang="en-US"/>
          </a:p>
          <a:p>
            <a:r>
              <a:rPr lang="en-US"/>
              <a:t>PJ: So we changed how we teach. Three steps.</a:t>
            </a:r>
          </a:p>
          <a:p>
            <a:endParaRPr lang="en-US"/>
          </a:p>
          <a:p>
            <a:r>
              <a:rPr lang="en-US"/>
              <a:t>PJ: Step one: predict before you run. Before learners execute anything, they write down two things: how many observations they expect, and which direction they expect the effect to go.</a:t>
            </a:r>
          </a:p>
          <a:p>
            <a:endParaRPr lang="en-US"/>
          </a:p>
          <a:p>
            <a:r>
              <a:rPr lang="en-US"/>
              <a:t>GA: If I had done that, I would have written "about 9,400 patients." And when Stata said 48,212, I would have stopped immediately.</a:t>
            </a:r>
          </a:p>
          <a:p>
            <a:endParaRPr lang="en-US"/>
          </a:p>
          <a:p>
            <a:r>
              <a:rPr lang="en-US"/>
              <a:t>PJ: Exactly. The prediction takes thirty seconds. And when the output disagrees with it, the learner is suddenly curious instead of confident. The surprise becomes the lesson.</a:t>
            </a:r>
          </a:p>
          <a:p>
            <a:endParaRPr lang="en-US"/>
          </a:p>
          <a:p>
            <a:r>
              <a:rPr lang="en-US"/>
              <a:t>GA: Step two: break it on purpose. We give learners a do-file that looks just like my first pass. It runs cleanly. No errors. And it gives the wrong answer.</a:t>
            </a:r>
          </a:p>
          <a:p>
            <a:endParaRPr lang="en-US"/>
          </a:p>
          <a:p>
            <a:r>
              <a:rPr lang="en-US"/>
              <a:t>PJ: A do-file that crashes is easy to fix. A do-file that runs perfectly and is still wrong is what teaches judgment.</a:t>
            </a:r>
          </a:p>
          <a:p>
            <a:endParaRPr lang="en-US"/>
          </a:p>
          <a:p>
            <a:r>
              <a:rPr lang="en-US"/>
              <a:t>GA: Learners work in pairs. One writes the code. The other asks the questions: What is one row? What did the merge drop? Where did this N come from? Halfway through, they switch.</a:t>
            </a:r>
          </a:p>
          <a:p>
            <a:endParaRPr lang="en-US"/>
          </a:p>
          <a:p>
            <a:r>
              <a:rPr lang="en-US"/>
              <a:t>PJ: And here is what we noticed. Learners rarely question their own output. But they will happily question their partner's. The pairing makes doubt part of the job instead of an insult.</a:t>
            </a:r>
          </a:p>
          <a:p>
            <a:endParaRPr lang="en-US"/>
          </a:p>
          <a:p>
            <a:r>
              <a:rPr lang="en-US"/>
              <a:t>GA: Step three: keep a U-turn log. Every time a learner reverses a decision, like changing the unit of analysis or rethinking a merge, they write down what they changed and why.</a:t>
            </a:r>
          </a:p>
          <a:p>
            <a:endParaRPr lang="en-US"/>
          </a:p>
          <a:p>
            <a:r>
              <a:rPr lang="en-US"/>
              <a:t>PJ: And we grade the log, not just the final answer. Once learners get credit for documenting a reversal, they stop hiding reversals. That is where transparency comes from.</a:t>
            </a:r>
          </a:p>
          <a:p>
            <a:endParaRPr lang="en-US"/>
          </a:p>
          <a:p>
            <a:r>
              <a:rPr lang="en-US"/>
              <a:t>GA: Everything we used today is available for your own classroom. If you scan the QR code, the last section of the Anysoma site has the simulated data files and the complete do-file.</a:t>
            </a:r>
          </a:p>
          <a:p>
            <a:endParaRPr lang="en-US"/>
          </a:p>
          <a:p>
            <a:r>
              <a:rPr lang="en-US"/>
              <a:t>PJ: Use them. Break them.  find what we missed.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GA: If you remember only three things from today, here they are.</a:t>
            </a:r>
          </a:p>
          <a:p>
            <a:endParaRPr lang="en-US"/>
          </a:p>
          <a:p>
            <a:r>
              <a:rPr lang="en-US"/>
              <a:t>GA: First: teach the unit of analysis before you teach the model. Every regression answers a question about its rows. My first model answered a question about workflow steps, because I never asked what one row was.</a:t>
            </a:r>
          </a:p>
          <a:p>
            <a:endParaRPr lang="en-US"/>
          </a:p>
          <a:p>
            <a:r>
              <a:rPr lang="en-US"/>
              <a:t>PJ: Second: make failure visible and safe. Plant the errors. Ask learners to predict before they run. And reward the person who finds the flaw first. When mistakes are part of the lesson plan, learners stop hiding them.</a:t>
            </a:r>
          </a:p>
          <a:p>
            <a:endParaRPr lang="en-US"/>
          </a:p>
          <a:p>
            <a:r>
              <a:rPr lang="en-US"/>
              <a:t>GA: Third: put judgment into the code. isid, assert, and notes take seconds to write. But they keep asking the hard questions every time the analysis runs, whether or not anyone is watching.</a:t>
            </a:r>
          </a:p>
          <a:p>
            <a:endParaRPr lang="en-US"/>
          </a:p>
          <a:p>
            <a:r>
              <a:rPr lang="en-US"/>
              <a:t>PJ: (Points to the r(459) image.) And one last thing. At the start of this talk, we asked you to hold on to this error message.</a:t>
            </a:r>
          </a:p>
          <a:p>
            <a:endParaRPr lang="en-US"/>
          </a:p>
          <a:p>
            <a:r>
              <a:rPr lang="en-US"/>
              <a:t>PJ: Most of us were taught to see r(459) as a problem to get rid of. Today we hope you see it differently. It was the moment the data stopped lying politely and told us the truth.</a:t>
            </a:r>
          </a:p>
          <a:p>
            <a:endParaRPr lang="en-US"/>
          </a:p>
          <a:p>
            <a:r>
              <a:rPr lang="en-US"/>
              <a:t>GA: It was the most useful line of output Stata ever gave us.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PJ: We would love to take your questions. And while we do, keep your phones out. This code takes you back to Anysoma, where you can download the data files and the do-file we used today.</a:t>
            </a:r>
          </a:p>
          <a:p>
            <a:endParaRPr lang="en-US"/>
          </a:p>
          <a:p>
            <a:r>
              <a:rPr lang="en-US"/>
              <a:t>GA: Use them in your classes. Change them. Plant new errors. Let your students find what we missed.</a:t>
            </a:r>
          </a:p>
          <a:p>
            <a:endParaRPr lang="en-US"/>
          </a:p>
          <a:p>
            <a:r>
              <a:rPr lang="en-US"/>
              <a:t>PJ: And if you have your own story of data that looked right and wasn't, we would love to hear it. That's how we all get better at this.</a:t>
            </a:r>
          </a:p>
          <a:p>
            <a:endParaRPr lang="en-US"/>
          </a:p>
          <a:p>
            <a:r>
              <a:rPr lang="en-US"/>
              <a:t>GA: Thank you.</a:t>
            </a:r>
          </a:p>
          <a:p>
            <a:endParaRPr lang="en-US"/>
          </a:p>
          <a:p>
            <a:r>
              <a:rPr lang="en-US"/>
              <a:t>If the room is quiet, seed a question:</a:t>
            </a:r>
          </a:p>
          <a:p>
            <a:endParaRPr lang="en-US"/>
          </a:p>
          <a:p>
            <a:r>
              <a:rPr lang="en-US"/>
              <a:t>"What is the most misleading dataset you have ever trusted, and what finally tipped you off?"</a:t>
            </a:r>
          </a:p>
          <a:p>
            <a:r>
              <a:rPr lang="en-US"/>
              <a:t>"Which of the three teaching steps would be hardest to use in your setting?"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6.sv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10.jpeg"/><Relationship Id="rId10" Type="http://schemas.openxmlformats.org/officeDocument/2006/relationships/image" Target="../media/image13.svg"/><Relationship Id="rId4" Type="http://schemas.openxmlformats.org/officeDocument/2006/relationships/image" Target="../media/image9.sv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5.png"/><Relationship Id="rId4" Type="http://schemas.openxmlformats.org/officeDocument/2006/relationships/image" Target="../media/image14.svg"/></Relationships>
</file>

<file path=ppt/slides/_rels/slide5.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jpe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2.svg"/><Relationship Id="rId10" Type="http://schemas.openxmlformats.org/officeDocument/2006/relationships/image" Target="../media/image21.svg"/><Relationship Id="rId4" Type="http://schemas.openxmlformats.org/officeDocument/2006/relationships/image" Target="../media/image16.svg"/><Relationship Id="rId9" Type="http://schemas.openxmlformats.org/officeDocument/2006/relationships/image" Target="../media/image20.sv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24.jpeg"/><Relationship Id="rId4" Type="http://schemas.openxmlformats.org/officeDocument/2006/relationships/image" Target="../media/image23.sv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sv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0.sv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svg"/></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jpeg"/><Relationship Id="rId7"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30.sv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37.jpeg"/><Relationship Id="rId4" Type="http://schemas.openxmlformats.org/officeDocument/2006/relationships/image" Target="../media/image30.svg"/></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jpeg"/><Relationship Id="rId7" Type="http://schemas.openxmlformats.org/officeDocument/2006/relationships/image" Target="../media/image13.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39.jpeg"/><Relationship Id="rId4" Type="http://schemas.openxmlformats.org/officeDocument/2006/relationships/image" Target="../media/image38.sv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40.jpeg"/><Relationship Id="rId7" Type="http://schemas.openxmlformats.org/officeDocument/2006/relationships/image" Target="../media/image43.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svg"/><Relationship Id="rId4" Type="http://schemas.openxmlformats.org/officeDocument/2006/relationships/image" Target="../media/image1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2777" r="-9579" b="-24805"/>
            </a:stretch>
          </a:blipFill>
        </p:spPr>
        <p:txBody>
          <a:bodyPr/>
          <a:lstStyle/>
          <a:p>
            <a:endParaRPr lang="en-US"/>
          </a:p>
        </p:txBody>
      </p:sp>
      <p:sp>
        <p:nvSpPr>
          <p:cNvPr id="3" name="Freeform 3"/>
          <p:cNvSpPr/>
          <p:nvPr/>
        </p:nvSpPr>
        <p:spPr>
          <a:xfrm rot="5400000">
            <a:off x="9527967" y="859028"/>
            <a:ext cx="8341089" cy="8587993"/>
          </a:xfrm>
          <a:custGeom>
            <a:avLst/>
            <a:gdLst/>
            <a:ahLst/>
            <a:cxnLst/>
            <a:rect l="l" t="t" r="r" b="b"/>
            <a:pathLst>
              <a:path w="8341089" h="8587993">
                <a:moveTo>
                  <a:pt x="0" y="0"/>
                </a:moveTo>
                <a:lnTo>
                  <a:pt x="8341088" y="0"/>
                </a:lnTo>
                <a:lnTo>
                  <a:pt x="8341088" y="8587994"/>
                </a:lnTo>
                <a:lnTo>
                  <a:pt x="0" y="85879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0607694" y="1999375"/>
            <a:ext cx="6346737" cy="6346737"/>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36206" r="-36206"/>
              </a:stretch>
            </a:blipFill>
          </p:spPr>
          <p:txBody>
            <a:bodyPr/>
            <a:lstStyle/>
            <a:p>
              <a:endParaRPr lang="en-US"/>
            </a:p>
          </p:txBody>
        </p:sp>
      </p:grpSp>
      <p:grpSp>
        <p:nvGrpSpPr>
          <p:cNvPr id="6" name="Group 6"/>
          <p:cNvGrpSpPr/>
          <p:nvPr/>
        </p:nvGrpSpPr>
        <p:grpSpPr>
          <a:xfrm>
            <a:off x="-161849" y="9982387"/>
            <a:ext cx="18449849" cy="304613"/>
            <a:chOff x="0" y="0"/>
            <a:chExt cx="4859220" cy="80227"/>
          </a:xfrm>
        </p:grpSpPr>
        <p:sp>
          <p:nvSpPr>
            <p:cNvPr id="7" name="Freeform 7"/>
            <p:cNvSpPr/>
            <p:nvPr/>
          </p:nvSpPr>
          <p:spPr>
            <a:xfrm>
              <a:off x="0" y="0"/>
              <a:ext cx="4859220" cy="80227"/>
            </a:xfrm>
            <a:custGeom>
              <a:avLst/>
              <a:gdLst/>
              <a:ahLst/>
              <a:cxnLst/>
              <a:rect l="l" t="t" r="r" b="b"/>
              <a:pathLst>
                <a:path w="4859220" h="80227">
                  <a:moveTo>
                    <a:pt x="0" y="0"/>
                  </a:moveTo>
                  <a:lnTo>
                    <a:pt x="4859220" y="0"/>
                  </a:lnTo>
                  <a:lnTo>
                    <a:pt x="4859220" y="80227"/>
                  </a:lnTo>
                  <a:lnTo>
                    <a:pt x="0" y="80227"/>
                  </a:lnTo>
                  <a:close/>
                </a:path>
              </a:pathLst>
            </a:custGeom>
            <a:solidFill>
              <a:srgbClr val="38A5B8"/>
            </a:solidFill>
          </p:spPr>
          <p:txBody>
            <a:bodyPr/>
            <a:lstStyle/>
            <a:p>
              <a:endParaRPr lang="en-US"/>
            </a:p>
          </p:txBody>
        </p:sp>
        <p:sp>
          <p:nvSpPr>
            <p:cNvPr id="8" name="TextBox 8"/>
            <p:cNvSpPr txBox="1"/>
            <p:nvPr/>
          </p:nvSpPr>
          <p:spPr>
            <a:xfrm>
              <a:off x="0" y="-47625"/>
              <a:ext cx="4859220" cy="127852"/>
            </a:xfrm>
            <a:prstGeom prst="rect">
              <a:avLst/>
            </a:prstGeom>
          </p:spPr>
          <p:txBody>
            <a:bodyPr lIns="50800" tIns="50800" rIns="50800" bIns="50800" rtlCol="0" anchor="ctr"/>
            <a:lstStyle/>
            <a:p>
              <a:pPr algn="ctr">
                <a:lnSpc>
                  <a:spcPts val="2886"/>
                </a:lnSpc>
              </a:pPr>
              <a:endParaRPr/>
            </a:p>
          </p:txBody>
        </p:sp>
      </p:grpSp>
      <p:sp>
        <p:nvSpPr>
          <p:cNvPr id="9" name="Freeform 9"/>
          <p:cNvSpPr/>
          <p:nvPr/>
        </p:nvSpPr>
        <p:spPr>
          <a:xfrm>
            <a:off x="468312" y="497143"/>
            <a:ext cx="1615855" cy="970675"/>
          </a:xfrm>
          <a:custGeom>
            <a:avLst/>
            <a:gdLst/>
            <a:ahLst/>
            <a:cxnLst/>
            <a:rect l="l" t="t" r="r" b="b"/>
            <a:pathLst>
              <a:path w="1615855" h="970675">
                <a:moveTo>
                  <a:pt x="0" y="0"/>
                </a:moveTo>
                <a:lnTo>
                  <a:pt x="1615855" y="0"/>
                </a:lnTo>
                <a:lnTo>
                  <a:pt x="1615855" y="970675"/>
                </a:lnTo>
                <a:lnTo>
                  <a:pt x="0" y="970675"/>
                </a:lnTo>
                <a:lnTo>
                  <a:pt x="0" y="0"/>
                </a:lnTo>
                <a:close/>
              </a:path>
            </a:pathLst>
          </a:custGeom>
          <a:blipFill>
            <a:blip r:embed="rId6"/>
            <a:stretch>
              <a:fillRect/>
            </a:stretch>
          </a:blipFill>
        </p:spPr>
        <p:txBody>
          <a:bodyPr/>
          <a:lstStyle/>
          <a:p>
            <a:endParaRPr lang="en-US"/>
          </a:p>
        </p:txBody>
      </p:sp>
      <p:sp>
        <p:nvSpPr>
          <p:cNvPr id="10" name="TextBox 10"/>
          <p:cNvSpPr txBox="1"/>
          <p:nvPr/>
        </p:nvSpPr>
        <p:spPr>
          <a:xfrm>
            <a:off x="741062" y="2260498"/>
            <a:ext cx="9866632" cy="2087997"/>
          </a:xfrm>
          <a:prstGeom prst="rect">
            <a:avLst/>
          </a:prstGeom>
        </p:spPr>
        <p:txBody>
          <a:bodyPr lIns="0" tIns="0" rIns="0" bIns="0" rtlCol="0" anchor="t">
            <a:spAutoFit/>
          </a:bodyPr>
          <a:lstStyle/>
          <a:p>
            <a:pPr marL="0" lvl="0" indent="0" algn="l">
              <a:lnSpc>
                <a:spcPts val="8110"/>
              </a:lnSpc>
              <a:spcBef>
                <a:spcPct val="0"/>
              </a:spcBef>
            </a:pPr>
            <a:r>
              <a:rPr lang="en-US" sz="7651" b="1">
                <a:solidFill>
                  <a:srgbClr val="38A5B8"/>
                </a:solidFill>
                <a:latin typeface="Aileron Ultra-Bold"/>
                <a:ea typeface="Aileron Ultra-Bold"/>
                <a:cs typeface="Aileron Ultra-Bold"/>
                <a:sym typeface="Aileron Ultra-Bold"/>
              </a:rPr>
              <a:t>Teaching STATA through real failure</a:t>
            </a:r>
          </a:p>
        </p:txBody>
      </p:sp>
      <p:sp>
        <p:nvSpPr>
          <p:cNvPr id="11" name="TextBox 11"/>
          <p:cNvSpPr txBox="1"/>
          <p:nvPr/>
        </p:nvSpPr>
        <p:spPr>
          <a:xfrm>
            <a:off x="1028700" y="5936938"/>
            <a:ext cx="8147369" cy="1172475"/>
          </a:xfrm>
          <a:prstGeom prst="rect">
            <a:avLst/>
          </a:prstGeom>
        </p:spPr>
        <p:txBody>
          <a:bodyPr lIns="0" tIns="0" rIns="0" bIns="0" rtlCol="0" anchor="t">
            <a:spAutoFit/>
          </a:bodyPr>
          <a:lstStyle/>
          <a:p>
            <a:pPr algn="l">
              <a:lnSpc>
                <a:spcPts val="4675"/>
              </a:lnSpc>
            </a:pPr>
            <a:r>
              <a:rPr lang="en-US" sz="3339">
                <a:solidFill>
                  <a:srgbClr val="000000"/>
                </a:solidFill>
                <a:latin typeface="Public Sans"/>
                <a:ea typeface="Public Sans"/>
                <a:cs typeface="Public Sans"/>
                <a:sym typeface="Public Sans"/>
              </a:rPr>
              <a:t>What went wrong, what worked, and what we changed</a:t>
            </a:r>
          </a:p>
        </p:txBody>
      </p:sp>
      <p:sp>
        <p:nvSpPr>
          <p:cNvPr id="12" name="TextBox 12"/>
          <p:cNvSpPr txBox="1"/>
          <p:nvPr/>
        </p:nvSpPr>
        <p:spPr>
          <a:xfrm>
            <a:off x="1028700" y="7679806"/>
            <a:ext cx="2740571" cy="391795"/>
          </a:xfrm>
          <a:prstGeom prst="rect">
            <a:avLst/>
          </a:prstGeom>
        </p:spPr>
        <p:txBody>
          <a:bodyPr lIns="0" tIns="0" rIns="0" bIns="0" rtlCol="0" anchor="t">
            <a:spAutoFit/>
          </a:bodyPr>
          <a:lstStyle/>
          <a:p>
            <a:pPr algn="l">
              <a:lnSpc>
                <a:spcPts val="3079"/>
              </a:lnSpc>
            </a:pPr>
            <a:r>
              <a:rPr lang="en-US" sz="2199">
                <a:solidFill>
                  <a:srgbClr val="000000"/>
                </a:solidFill>
                <a:latin typeface="Public Sans"/>
                <a:ea typeface="Public Sans"/>
                <a:cs typeface="Public Sans"/>
                <a:sym typeface="Public Sans"/>
              </a:rPr>
              <a:t>Presented by</a:t>
            </a:r>
          </a:p>
        </p:txBody>
      </p:sp>
      <p:sp>
        <p:nvSpPr>
          <p:cNvPr id="13" name="TextBox 13"/>
          <p:cNvSpPr txBox="1"/>
          <p:nvPr/>
        </p:nvSpPr>
        <p:spPr>
          <a:xfrm>
            <a:off x="981604" y="7995401"/>
            <a:ext cx="6428083" cy="1696809"/>
          </a:xfrm>
          <a:prstGeom prst="rect">
            <a:avLst/>
          </a:prstGeom>
        </p:spPr>
        <p:txBody>
          <a:bodyPr lIns="0" tIns="0" rIns="0" bIns="0" rtlCol="0" anchor="t">
            <a:spAutoFit/>
          </a:bodyPr>
          <a:lstStyle/>
          <a:p>
            <a:pPr algn="l">
              <a:lnSpc>
                <a:spcPts val="4501"/>
              </a:lnSpc>
            </a:pPr>
            <a:r>
              <a:rPr lang="en-US" sz="3215" b="1">
                <a:solidFill>
                  <a:srgbClr val="38A5B8"/>
                </a:solidFill>
                <a:latin typeface="Public Sans Bold"/>
                <a:ea typeface="Public Sans Bold"/>
                <a:cs typeface="Public Sans Bold"/>
                <a:sym typeface="Public Sans Bold"/>
              </a:rPr>
              <a:t>George Anyumba, DrPH</a:t>
            </a:r>
          </a:p>
          <a:p>
            <a:pPr algn="l">
              <a:lnSpc>
                <a:spcPts val="4501"/>
              </a:lnSpc>
            </a:pPr>
            <a:r>
              <a:rPr lang="en-US" sz="3215" b="1">
                <a:solidFill>
                  <a:srgbClr val="38A5B8"/>
                </a:solidFill>
                <a:latin typeface="Public Sans Bold"/>
                <a:ea typeface="Public Sans Bold"/>
                <a:cs typeface="Public Sans Bold"/>
                <a:sym typeface="Public Sans Bold"/>
              </a:rPr>
              <a:t>Paris Johnson,DrPH</a:t>
            </a:r>
          </a:p>
          <a:p>
            <a:pPr algn="l">
              <a:lnSpc>
                <a:spcPts val="4501"/>
              </a:lnSpc>
            </a:pPr>
            <a:endParaRPr lang="en-US" sz="3215" b="1">
              <a:solidFill>
                <a:srgbClr val="38A5B8"/>
              </a:solidFill>
              <a:latin typeface="Public Sans Bold"/>
              <a:ea typeface="Public Sans Bold"/>
              <a:cs typeface="Public Sans Bold"/>
              <a:sym typeface="Public Sans Bold"/>
            </a:endParaRPr>
          </a:p>
        </p:txBody>
      </p:sp>
      <p:sp>
        <p:nvSpPr>
          <p:cNvPr id="14" name="TextBox 14"/>
          <p:cNvSpPr txBox="1"/>
          <p:nvPr/>
        </p:nvSpPr>
        <p:spPr>
          <a:xfrm>
            <a:off x="6742937" y="7679806"/>
            <a:ext cx="4193505" cy="391795"/>
          </a:xfrm>
          <a:prstGeom prst="rect">
            <a:avLst/>
          </a:prstGeom>
        </p:spPr>
        <p:txBody>
          <a:bodyPr lIns="0" tIns="0" rIns="0" bIns="0" rtlCol="0" anchor="t">
            <a:spAutoFit/>
          </a:bodyPr>
          <a:lstStyle/>
          <a:p>
            <a:pPr algn="l">
              <a:lnSpc>
                <a:spcPts val="3079"/>
              </a:lnSpc>
            </a:pPr>
            <a:r>
              <a:rPr lang="en-US" sz="2199">
                <a:solidFill>
                  <a:srgbClr val="000000"/>
                </a:solidFill>
                <a:latin typeface="Public Sans"/>
                <a:ea typeface="Public Sans"/>
                <a:cs typeface="Public Sans"/>
                <a:sym typeface="Public Sans"/>
              </a:rPr>
              <a:t>Presented to</a:t>
            </a:r>
          </a:p>
        </p:txBody>
      </p:sp>
      <p:sp>
        <p:nvSpPr>
          <p:cNvPr id="15" name="TextBox 15"/>
          <p:cNvSpPr txBox="1"/>
          <p:nvPr/>
        </p:nvSpPr>
        <p:spPr>
          <a:xfrm>
            <a:off x="6742937" y="8262101"/>
            <a:ext cx="5356137" cy="561957"/>
          </a:xfrm>
          <a:prstGeom prst="rect">
            <a:avLst/>
          </a:prstGeom>
        </p:spPr>
        <p:txBody>
          <a:bodyPr lIns="0" tIns="0" rIns="0" bIns="0" rtlCol="0" anchor="t">
            <a:spAutoFit/>
          </a:bodyPr>
          <a:lstStyle/>
          <a:p>
            <a:pPr algn="l">
              <a:lnSpc>
                <a:spcPts val="4501"/>
              </a:lnSpc>
            </a:pPr>
            <a:r>
              <a:rPr lang="en-US" sz="3215" b="1">
                <a:solidFill>
                  <a:srgbClr val="38A5B8"/>
                </a:solidFill>
                <a:latin typeface="Public Sans Bold"/>
                <a:ea typeface="Public Sans Bold"/>
                <a:cs typeface="Public Sans Bold"/>
                <a:sym typeface="Public Sans Bold"/>
              </a:rPr>
              <a:t>STATA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4395" r="-19706" b="-15902"/>
            </a:stretch>
          </a:blipFill>
        </p:spPr>
        <p:txBody>
          <a:bodyPr/>
          <a:lstStyle/>
          <a:p>
            <a:endParaRPr lang="en-US"/>
          </a:p>
        </p:txBody>
      </p:sp>
      <p:grpSp>
        <p:nvGrpSpPr>
          <p:cNvPr id="3" name="Group 3"/>
          <p:cNvGrpSpPr/>
          <p:nvPr/>
        </p:nvGrpSpPr>
        <p:grpSpPr>
          <a:xfrm>
            <a:off x="11594149" y="-739048"/>
            <a:ext cx="7946298" cy="7946298"/>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000" r="-25000"/>
              </a:stretch>
            </a:blipFill>
          </p:spPr>
          <p:txBody>
            <a:bodyPr/>
            <a:lstStyle/>
            <a:p>
              <a:endParaRPr lang="en-US"/>
            </a:p>
          </p:txBody>
        </p:sp>
      </p:grpSp>
      <p:sp>
        <p:nvSpPr>
          <p:cNvPr id="5" name="Freeform 5"/>
          <p:cNvSpPr/>
          <p:nvPr/>
        </p:nvSpPr>
        <p:spPr>
          <a:xfrm>
            <a:off x="937129" y="7737341"/>
            <a:ext cx="258578" cy="258578"/>
          </a:xfrm>
          <a:custGeom>
            <a:avLst/>
            <a:gdLst/>
            <a:ahLst/>
            <a:cxnLst/>
            <a:rect l="l" t="t" r="r" b="b"/>
            <a:pathLst>
              <a:path w="258578" h="258578">
                <a:moveTo>
                  <a:pt x="0" y="0"/>
                </a:moveTo>
                <a:lnTo>
                  <a:pt x="258578" y="0"/>
                </a:lnTo>
                <a:lnTo>
                  <a:pt x="258578" y="258579"/>
                </a:lnTo>
                <a:lnTo>
                  <a:pt x="0" y="25857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937129" y="8108816"/>
            <a:ext cx="258578" cy="258578"/>
          </a:xfrm>
          <a:custGeom>
            <a:avLst/>
            <a:gdLst/>
            <a:ahLst/>
            <a:cxnLst/>
            <a:rect l="l" t="t" r="r" b="b"/>
            <a:pathLst>
              <a:path w="258578" h="258578">
                <a:moveTo>
                  <a:pt x="0" y="0"/>
                </a:moveTo>
                <a:lnTo>
                  <a:pt x="258578" y="0"/>
                </a:lnTo>
                <a:lnTo>
                  <a:pt x="258578" y="258579"/>
                </a:lnTo>
                <a:lnTo>
                  <a:pt x="0" y="25857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937129" y="8512677"/>
            <a:ext cx="258578" cy="258578"/>
          </a:xfrm>
          <a:custGeom>
            <a:avLst/>
            <a:gdLst/>
            <a:ahLst/>
            <a:cxnLst/>
            <a:rect l="l" t="t" r="r" b="b"/>
            <a:pathLst>
              <a:path w="258578" h="258578">
                <a:moveTo>
                  <a:pt x="0" y="0"/>
                </a:moveTo>
                <a:lnTo>
                  <a:pt x="258578" y="0"/>
                </a:lnTo>
                <a:lnTo>
                  <a:pt x="258578" y="258578"/>
                </a:lnTo>
                <a:lnTo>
                  <a:pt x="0" y="25857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8" name="Group 8"/>
          <p:cNvGrpSpPr/>
          <p:nvPr/>
        </p:nvGrpSpPr>
        <p:grpSpPr>
          <a:xfrm>
            <a:off x="11235853" y="8761730"/>
            <a:ext cx="4097355" cy="4097355"/>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62F2"/>
            </a:solidFill>
          </p:spPr>
          <p:txBody>
            <a:bodyPr/>
            <a:lstStyle/>
            <a:p>
              <a:endParaRPr lang="en-US"/>
            </a:p>
          </p:txBody>
        </p:sp>
        <p:sp>
          <p:nvSpPr>
            <p:cNvPr id="10" name="TextBox 10"/>
            <p:cNvSpPr txBox="1"/>
            <p:nvPr/>
          </p:nvSpPr>
          <p:spPr>
            <a:xfrm>
              <a:off x="76200" y="19050"/>
              <a:ext cx="660400" cy="717550"/>
            </a:xfrm>
            <a:prstGeom prst="rect">
              <a:avLst/>
            </a:prstGeom>
          </p:spPr>
          <p:txBody>
            <a:bodyPr lIns="50800" tIns="50800" rIns="50800" bIns="50800" rtlCol="0" anchor="ctr"/>
            <a:lstStyle/>
            <a:p>
              <a:pPr algn="ctr">
                <a:lnSpc>
                  <a:spcPts val="2939"/>
                </a:lnSpc>
              </a:pPr>
              <a:endParaRPr/>
            </a:p>
          </p:txBody>
        </p:sp>
      </p:grpSp>
      <p:grpSp>
        <p:nvGrpSpPr>
          <p:cNvPr id="11" name="Group 11"/>
          <p:cNvGrpSpPr/>
          <p:nvPr/>
        </p:nvGrpSpPr>
        <p:grpSpPr>
          <a:xfrm>
            <a:off x="14665921" y="9111630"/>
            <a:ext cx="1008928" cy="1008928"/>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9D03"/>
            </a:solidFill>
          </p:spPr>
          <p:txBody>
            <a:bodyPr/>
            <a:lstStyle/>
            <a:p>
              <a:endParaRPr lang="en-US"/>
            </a:p>
          </p:txBody>
        </p:sp>
        <p:sp>
          <p:nvSpPr>
            <p:cNvPr id="13" name="TextBox 13"/>
            <p:cNvSpPr txBox="1"/>
            <p:nvPr/>
          </p:nvSpPr>
          <p:spPr>
            <a:xfrm>
              <a:off x="76200" y="19050"/>
              <a:ext cx="660400" cy="717550"/>
            </a:xfrm>
            <a:prstGeom prst="rect">
              <a:avLst/>
            </a:prstGeom>
          </p:spPr>
          <p:txBody>
            <a:bodyPr lIns="50800" tIns="50800" rIns="50800" bIns="50800" rtlCol="0" anchor="ctr"/>
            <a:lstStyle/>
            <a:p>
              <a:pPr algn="ctr">
                <a:lnSpc>
                  <a:spcPts val="2939"/>
                </a:lnSpc>
              </a:pPr>
              <a:endParaRPr/>
            </a:p>
          </p:txBody>
        </p:sp>
      </p:grpSp>
      <p:grpSp>
        <p:nvGrpSpPr>
          <p:cNvPr id="14" name="Group 14"/>
          <p:cNvGrpSpPr/>
          <p:nvPr/>
        </p:nvGrpSpPr>
        <p:grpSpPr>
          <a:xfrm>
            <a:off x="11959371" y="8023941"/>
            <a:ext cx="352978" cy="352978"/>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8A5B8"/>
            </a:solidFill>
          </p:spPr>
          <p:txBody>
            <a:bodyPr/>
            <a:lstStyle/>
            <a:p>
              <a:endParaRPr lang="en-US"/>
            </a:p>
          </p:txBody>
        </p:sp>
        <p:sp>
          <p:nvSpPr>
            <p:cNvPr id="16" name="TextBox 16"/>
            <p:cNvSpPr txBox="1"/>
            <p:nvPr/>
          </p:nvSpPr>
          <p:spPr>
            <a:xfrm>
              <a:off x="76200" y="19050"/>
              <a:ext cx="660400" cy="717550"/>
            </a:xfrm>
            <a:prstGeom prst="rect">
              <a:avLst/>
            </a:prstGeom>
          </p:spPr>
          <p:txBody>
            <a:bodyPr lIns="50800" tIns="50800" rIns="50800" bIns="50800" rtlCol="0" anchor="ctr"/>
            <a:lstStyle/>
            <a:p>
              <a:pPr algn="ctr">
                <a:lnSpc>
                  <a:spcPts val="2939"/>
                </a:lnSpc>
              </a:pPr>
              <a:endParaRPr/>
            </a:p>
          </p:txBody>
        </p:sp>
      </p:grpSp>
      <p:sp>
        <p:nvSpPr>
          <p:cNvPr id="17" name="TextBox 17"/>
          <p:cNvSpPr txBox="1"/>
          <p:nvPr/>
        </p:nvSpPr>
        <p:spPr>
          <a:xfrm>
            <a:off x="923925" y="1482507"/>
            <a:ext cx="8652383" cy="1405757"/>
          </a:xfrm>
          <a:prstGeom prst="rect">
            <a:avLst/>
          </a:prstGeom>
        </p:spPr>
        <p:txBody>
          <a:bodyPr lIns="0" tIns="0" rIns="0" bIns="0" rtlCol="0" anchor="t">
            <a:spAutoFit/>
          </a:bodyPr>
          <a:lstStyle/>
          <a:p>
            <a:pPr marL="0" lvl="0" indent="0" algn="l">
              <a:lnSpc>
                <a:spcPts val="5443"/>
              </a:lnSpc>
              <a:spcBef>
                <a:spcPct val="0"/>
              </a:spcBef>
            </a:pPr>
            <a:r>
              <a:rPr lang="en-US" sz="5135" b="1">
                <a:solidFill>
                  <a:srgbClr val="38A5B8"/>
                </a:solidFill>
                <a:latin typeface="Aileron Ultra-Bold"/>
                <a:ea typeface="Aileron Ultra-Bold"/>
                <a:cs typeface="Aileron Ultra-Bold"/>
                <a:sym typeface="Aileron Ultra-Bold"/>
              </a:rPr>
              <a:t>The Error That Changed Our Analysis</a:t>
            </a:r>
          </a:p>
        </p:txBody>
      </p:sp>
      <p:sp>
        <p:nvSpPr>
          <p:cNvPr id="18" name="Freeform 18"/>
          <p:cNvSpPr/>
          <p:nvPr/>
        </p:nvSpPr>
        <p:spPr>
          <a:xfrm>
            <a:off x="468312" y="497143"/>
            <a:ext cx="1615855" cy="970675"/>
          </a:xfrm>
          <a:custGeom>
            <a:avLst/>
            <a:gdLst/>
            <a:ahLst/>
            <a:cxnLst/>
            <a:rect l="l" t="t" r="r" b="b"/>
            <a:pathLst>
              <a:path w="1615855" h="970675">
                <a:moveTo>
                  <a:pt x="0" y="0"/>
                </a:moveTo>
                <a:lnTo>
                  <a:pt x="1615855" y="0"/>
                </a:lnTo>
                <a:lnTo>
                  <a:pt x="1615855" y="970675"/>
                </a:lnTo>
                <a:lnTo>
                  <a:pt x="0" y="970675"/>
                </a:lnTo>
                <a:lnTo>
                  <a:pt x="0" y="0"/>
                </a:lnTo>
                <a:close/>
              </a:path>
            </a:pathLst>
          </a:custGeom>
          <a:blipFill>
            <a:blip r:embed="rId6"/>
            <a:stretch>
              <a:fillRect/>
            </a:stretch>
          </a:blipFill>
        </p:spPr>
        <p:txBody>
          <a:bodyPr/>
          <a:lstStyle/>
          <a:p>
            <a:endParaRPr lang="en-US"/>
          </a:p>
        </p:txBody>
      </p:sp>
      <p:sp>
        <p:nvSpPr>
          <p:cNvPr id="19" name="Freeform 19"/>
          <p:cNvSpPr/>
          <p:nvPr/>
        </p:nvSpPr>
        <p:spPr>
          <a:xfrm>
            <a:off x="1090228" y="4633944"/>
            <a:ext cx="8549158" cy="1713577"/>
          </a:xfrm>
          <a:custGeom>
            <a:avLst/>
            <a:gdLst/>
            <a:ahLst/>
            <a:cxnLst/>
            <a:rect l="l" t="t" r="r" b="b"/>
            <a:pathLst>
              <a:path w="8549158" h="1713577">
                <a:moveTo>
                  <a:pt x="0" y="0"/>
                </a:moveTo>
                <a:lnTo>
                  <a:pt x="8549158" y="0"/>
                </a:lnTo>
                <a:lnTo>
                  <a:pt x="8549158" y="1713577"/>
                </a:lnTo>
                <a:lnTo>
                  <a:pt x="0" y="1713577"/>
                </a:lnTo>
                <a:lnTo>
                  <a:pt x="0" y="0"/>
                </a:lnTo>
                <a:close/>
              </a:path>
            </a:pathLst>
          </a:custGeom>
          <a:blipFill>
            <a:blip r:embed="rId7"/>
            <a:stretch>
              <a:fillRect/>
            </a:stretch>
          </a:blipFill>
        </p:spPr>
        <p:txBody>
          <a:bodyPr/>
          <a:lstStyle/>
          <a:p>
            <a:endParaRPr lang="en-US"/>
          </a:p>
        </p:txBody>
      </p:sp>
      <p:sp>
        <p:nvSpPr>
          <p:cNvPr id="20" name="Freeform 20"/>
          <p:cNvSpPr/>
          <p:nvPr/>
        </p:nvSpPr>
        <p:spPr>
          <a:xfrm>
            <a:off x="11003232" y="-1432077"/>
            <a:ext cx="9128131" cy="9082490"/>
          </a:xfrm>
          <a:custGeom>
            <a:avLst/>
            <a:gdLst/>
            <a:ahLst/>
            <a:cxnLst/>
            <a:rect l="l" t="t" r="r" b="b"/>
            <a:pathLst>
              <a:path w="9128131" h="9082490">
                <a:moveTo>
                  <a:pt x="0" y="0"/>
                </a:moveTo>
                <a:lnTo>
                  <a:pt x="9128131" y="0"/>
                </a:lnTo>
                <a:lnTo>
                  <a:pt x="9128131" y="9082490"/>
                </a:lnTo>
                <a:lnTo>
                  <a:pt x="0" y="908249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1" name="TextBox 21"/>
          <p:cNvSpPr txBox="1"/>
          <p:nvPr/>
        </p:nvSpPr>
        <p:spPr>
          <a:xfrm>
            <a:off x="923925" y="3328225"/>
            <a:ext cx="6755563" cy="1118235"/>
          </a:xfrm>
          <a:prstGeom prst="rect">
            <a:avLst/>
          </a:prstGeom>
        </p:spPr>
        <p:txBody>
          <a:bodyPr lIns="0" tIns="0" rIns="0" bIns="0" rtlCol="0" anchor="t">
            <a:spAutoFit/>
          </a:bodyPr>
          <a:lstStyle/>
          <a:p>
            <a:pPr algn="just">
              <a:lnSpc>
                <a:spcPts val="2939"/>
              </a:lnSpc>
            </a:pPr>
            <a:r>
              <a:rPr lang="en-US" sz="2099">
                <a:solidFill>
                  <a:srgbClr val="000000"/>
                </a:solidFill>
                <a:latin typeface="Public Sans"/>
                <a:ea typeface="Public Sans"/>
                <a:cs typeface="Public Sans"/>
                <a:sym typeface="Public Sans"/>
              </a:rPr>
              <a:t>Our first analysis ran perfectly: no errors, no warnings, and a strong, significant result. It was also misleading. Then one command stopped us</a:t>
            </a:r>
          </a:p>
        </p:txBody>
      </p:sp>
      <p:sp>
        <p:nvSpPr>
          <p:cNvPr id="22" name="TextBox 22"/>
          <p:cNvSpPr txBox="1"/>
          <p:nvPr/>
        </p:nvSpPr>
        <p:spPr>
          <a:xfrm>
            <a:off x="1281421" y="7650413"/>
            <a:ext cx="9954432" cy="375285"/>
          </a:xfrm>
          <a:prstGeom prst="rect">
            <a:avLst/>
          </a:prstGeom>
        </p:spPr>
        <p:txBody>
          <a:bodyPr lIns="0" tIns="0" rIns="0" bIns="0" rtlCol="0" anchor="t">
            <a:spAutoFit/>
          </a:bodyPr>
          <a:lstStyle/>
          <a:p>
            <a:pPr algn="just">
              <a:lnSpc>
                <a:spcPts val="2939"/>
              </a:lnSpc>
            </a:pPr>
            <a:r>
              <a:rPr lang="en-US" sz="2099" b="1">
                <a:solidFill>
                  <a:srgbClr val="000000"/>
                </a:solidFill>
                <a:latin typeface="Public Sans Bold"/>
                <a:ea typeface="Public Sans Bold"/>
                <a:cs typeface="Public Sans Bold"/>
                <a:sym typeface="Public Sans Bold"/>
              </a:rPr>
              <a:t>What went wrong: </a:t>
            </a:r>
            <a:r>
              <a:rPr lang="en-US" sz="2099" i="1">
                <a:solidFill>
                  <a:srgbClr val="000000"/>
                </a:solidFill>
                <a:latin typeface="Public Sans Italics"/>
                <a:ea typeface="Public Sans Italics"/>
                <a:cs typeface="Public Sans Italics"/>
                <a:sym typeface="Public Sans Italics"/>
              </a:rPr>
              <a:t>how a clean-running analysis produced a misleading answer</a:t>
            </a:r>
          </a:p>
        </p:txBody>
      </p:sp>
      <p:sp>
        <p:nvSpPr>
          <p:cNvPr id="23" name="TextBox 23"/>
          <p:cNvSpPr txBox="1"/>
          <p:nvPr/>
        </p:nvSpPr>
        <p:spPr>
          <a:xfrm>
            <a:off x="1281421" y="8021888"/>
            <a:ext cx="10050164" cy="375285"/>
          </a:xfrm>
          <a:prstGeom prst="rect">
            <a:avLst/>
          </a:prstGeom>
        </p:spPr>
        <p:txBody>
          <a:bodyPr lIns="0" tIns="0" rIns="0" bIns="0" rtlCol="0" anchor="t">
            <a:spAutoFit/>
          </a:bodyPr>
          <a:lstStyle/>
          <a:p>
            <a:pPr algn="just">
              <a:lnSpc>
                <a:spcPts val="2939"/>
              </a:lnSpc>
            </a:pPr>
            <a:r>
              <a:rPr lang="en-US" sz="2099" b="1">
                <a:solidFill>
                  <a:srgbClr val="000000"/>
                </a:solidFill>
                <a:latin typeface="Public Sans Bold"/>
                <a:ea typeface="Public Sans Bold"/>
                <a:cs typeface="Public Sans Bold"/>
                <a:sym typeface="Public Sans Bold"/>
              </a:rPr>
              <a:t>What worked: </a:t>
            </a:r>
            <a:r>
              <a:rPr lang="en-US" sz="2099" i="1">
                <a:solidFill>
                  <a:srgbClr val="000000"/>
                </a:solidFill>
                <a:latin typeface="Public Sans Italics"/>
                <a:ea typeface="Public Sans Italics"/>
                <a:cs typeface="Public Sans Italics"/>
                <a:sym typeface="Public Sans Italics"/>
              </a:rPr>
              <a:t>the questions and Stata checks that exposed the problem</a:t>
            </a:r>
          </a:p>
        </p:txBody>
      </p:sp>
      <p:sp>
        <p:nvSpPr>
          <p:cNvPr id="24" name="TextBox 24"/>
          <p:cNvSpPr txBox="1"/>
          <p:nvPr/>
        </p:nvSpPr>
        <p:spPr>
          <a:xfrm>
            <a:off x="1281421" y="8425748"/>
            <a:ext cx="9954432" cy="375285"/>
          </a:xfrm>
          <a:prstGeom prst="rect">
            <a:avLst/>
          </a:prstGeom>
        </p:spPr>
        <p:txBody>
          <a:bodyPr lIns="0" tIns="0" rIns="0" bIns="0" rtlCol="0" anchor="t">
            <a:spAutoFit/>
          </a:bodyPr>
          <a:lstStyle/>
          <a:p>
            <a:pPr algn="just">
              <a:lnSpc>
                <a:spcPts val="2939"/>
              </a:lnSpc>
            </a:pPr>
            <a:r>
              <a:rPr lang="en-US" sz="2099" b="1">
                <a:solidFill>
                  <a:srgbClr val="000000"/>
                </a:solidFill>
                <a:latin typeface="Public Sans Bold"/>
                <a:ea typeface="Public Sans Bold"/>
                <a:cs typeface="Public Sans Bold"/>
                <a:sym typeface="Public Sans Bold"/>
              </a:rPr>
              <a:t>What we changed: </a:t>
            </a:r>
            <a:r>
              <a:rPr lang="en-US" sz="2099" i="1">
                <a:solidFill>
                  <a:srgbClr val="000000"/>
                </a:solidFill>
                <a:latin typeface="Public Sans Italics"/>
                <a:ea typeface="Public Sans Italics"/>
                <a:cs typeface="Public Sans Italics"/>
                <a:sym typeface="Public Sans Italics"/>
              </a:rPr>
              <a:t>how we rebuilt the workflow and how we teach it now</a:t>
            </a:r>
          </a:p>
        </p:txBody>
      </p:sp>
      <p:sp>
        <p:nvSpPr>
          <p:cNvPr id="25" name="TextBox 25"/>
          <p:cNvSpPr txBox="1"/>
          <p:nvPr/>
        </p:nvSpPr>
        <p:spPr>
          <a:xfrm>
            <a:off x="923925" y="7122857"/>
            <a:ext cx="8881764" cy="464821"/>
          </a:xfrm>
          <a:prstGeom prst="rect">
            <a:avLst/>
          </a:prstGeom>
        </p:spPr>
        <p:txBody>
          <a:bodyPr lIns="0" tIns="0" rIns="0" bIns="0" rtlCol="0" anchor="t">
            <a:spAutoFit/>
          </a:bodyPr>
          <a:lstStyle/>
          <a:p>
            <a:pPr algn="just">
              <a:lnSpc>
                <a:spcPts val="3779"/>
              </a:lnSpc>
            </a:pPr>
            <a:r>
              <a:rPr lang="en-US" sz="2699" b="1">
                <a:solidFill>
                  <a:srgbClr val="38A5B8"/>
                </a:solidFill>
                <a:latin typeface="Public Sans Bold"/>
                <a:ea typeface="Public Sans Bold"/>
                <a:cs typeface="Public Sans Bold"/>
                <a:sym typeface="Public Sans Bold"/>
              </a:rPr>
              <a:t>This presentation will cover:</a:t>
            </a:r>
          </a:p>
        </p:txBody>
      </p:sp>
      <p:sp>
        <p:nvSpPr>
          <p:cNvPr id="26" name="TextBox 26"/>
          <p:cNvSpPr txBox="1"/>
          <p:nvPr/>
        </p:nvSpPr>
        <p:spPr>
          <a:xfrm>
            <a:off x="923925" y="6433246"/>
            <a:ext cx="9778163" cy="746760"/>
          </a:xfrm>
          <a:prstGeom prst="rect">
            <a:avLst/>
          </a:prstGeom>
        </p:spPr>
        <p:txBody>
          <a:bodyPr lIns="0" tIns="0" rIns="0" bIns="0" rtlCol="0" anchor="t">
            <a:spAutoFit/>
          </a:bodyPr>
          <a:lstStyle/>
          <a:p>
            <a:pPr algn="just">
              <a:lnSpc>
                <a:spcPts val="2939"/>
              </a:lnSpc>
            </a:pPr>
            <a:r>
              <a:rPr lang="en-US" sz="2099" i="1">
                <a:solidFill>
                  <a:srgbClr val="000000"/>
                </a:solidFill>
                <a:latin typeface="Public Sans Italics"/>
                <a:ea typeface="Public Sans Italics"/>
                <a:cs typeface="Public Sans Italics"/>
                <a:sym typeface="Public Sans Italics"/>
              </a:rPr>
              <a:t>This message told us our data was not structured the way we believed. One visit was stored as several rows, and our results were built on that mistake.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786" t="-37583" r="-9579" b="-4754"/>
            </a:stretch>
          </a:blipFill>
        </p:spPr>
        <p:txBody>
          <a:bodyPr/>
          <a:lstStyle/>
          <a:p>
            <a:endParaRPr lang="en-US"/>
          </a:p>
        </p:txBody>
      </p:sp>
      <p:sp>
        <p:nvSpPr>
          <p:cNvPr id="3" name="Freeform 3"/>
          <p:cNvSpPr/>
          <p:nvPr/>
        </p:nvSpPr>
        <p:spPr>
          <a:xfrm>
            <a:off x="-2035574" y="360039"/>
            <a:ext cx="9116678" cy="9082490"/>
          </a:xfrm>
          <a:custGeom>
            <a:avLst/>
            <a:gdLst/>
            <a:ahLst/>
            <a:cxnLst/>
            <a:rect l="l" t="t" r="r" b="b"/>
            <a:pathLst>
              <a:path w="9116678" h="9082490">
                <a:moveTo>
                  <a:pt x="0" y="0"/>
                </a:moveTo>
                <a:lnTo>
                  <a:pt x="9116678" y="0"/>
                </a:lnTo>
                <a:lnTo>
                  <a:pt x="9116678" y="9082490"/>
                </a:lnTo>
                <a:lnTo>
                  <a:pt x="0" y="9082490"/>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grpSp>
        <p:nvGrpSpPr>
          <p:cNvPr id="4" name="Group 4"/>
          <p:cNvGrpSpPr/>
          <p:nvPr/>
        </p:nvGrpSpPr>
        <p:grpSpPr>
          <a:xfrm>
            <a:off x="-1176833" y="1588465"/>
            <a:ext cx="7155828" cy="7155828"/>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00" r="-25000"/>
              </a:stretch>
            </a:blipFill>
          </p:spPr>
          <p:txBody>
            <a:bodyPr/>
            <a:lstStyle/>
            <a:p>
              <a:endParaRPr lang="en-US"/>
            </a:p>
          </p:txBody>
        </p:sp>
      </p:grpSp>
      <p:sp>
        <p:nvSpPr>
          <p:cNvPr id="6" name="Freeform 6"/>
          <p:cNvSpPr/>
          <p:nvPr/>
        </p:nvSpPr>
        <p:spPr>
          <a:xfrm>
            <a:off x="9389111" y="4534737"/>
            <a:ext cx="307163" cy="307163"/>
          </a:xfrm>
          <a:custGeom>
            <a:avLst/>
            <a:gdLst/>
            <a:ahLst/>
            <a:cxnLst/>
            <a:rect l="l" t="t" r="r" b="b"/>
            <a:pathLst>
              <a:path w="307163" h="307163">
                <a:moveTo>
                  <a:pt x="0" y="0"/>
                </a:moveTo>
                <a:lnTo>
                  <a:pt x="307163" y="0"/>
                </a:lnTo>
                <a:lnTo>
                  <a:pt x="307163" y="307164"/>
                </a:lnTo>
                <a:lnTo>
                  <a:pt x="0" y="3071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9389111" y="5048171"/>
            <a:ext cx="307163" cy="307163"/>
          </a:xfrm>
          <a:custGeom>
            <a:avLst/>
            <a:gdLst/>
            <a:ahLst/>
            <a:cxnLst/>
            <a:rect l="l" t="t" r="r" b="b"/>
            <a:pathLst>
              <a:path w="307163" h="307163">
                <a:moveTo>
                  <a:pt x="0" y="0"/>
                </a:moveTo>
                <a:lnTo>
                  <a:pt x="307163" y="0"/>
                </a:lnTo>
                <a:lnTo>
                  <a:pt x="307163" y="307163"/>
                </a:lnTo>
                <a:lnTo>
                  <a:pt x="0" y="3071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9389111" y="5509396"/>
            <a:ext cx="307163" cy="307163"/>
          </a:xfrm>
          <a:custGeom>
            <a:avLst/>
            <a:gdLst/>
            <a:ahLst/>
            <a:cxnLst/>
            <a:rect l="l" t="t" r="r" b="b"/>
            <a:pathLst>
              <a:path w="307163" h="307163">
                <a:moveTo>
                  <a:pt x="0" y="0"/>
                </a:moveTo>
                <a:lnTo>
                  <a:pt x="307163" y="0"/>
                </a:lnTo>
                <a:lnTo>
                  <a:pt x="307163" y="307163"/>
                </a:lnTo>
                <a:lnTo>
                  <a:pt x="0" y="3071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9389111" y="6083963"/>
            <a:ext cx="307163" cy="307163"/>
          </a:xfrm>
          <a:custGeom>
            <a:avLst/>
            <a:gdLst/>
            <a:ahLst/>
            <a:cxnLst/>
            <a:rect l="l" t="t" r="r" b="b"/>
            <a:pathLst>
              <a:path w="307163" h="307163">
                <a:moveTo>
                  <a:pt x="0" y="0"/>
                </a:moveTo>
                <a:lnTo>
                  <a:pt x="307163" y="0"/>
                </a:lnTo>
                <a:lnTo>
                  <a:pt x="307163" y="307164"/>
                </a:lnTo>
                <a:lnTo>
                  <a:pt x="0" y="3071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a:off x="9389111" y="6543527"/>
            <a:ext cx="307163" cy="307163"/>
          </a:xfrm>
          <a:custGeom>
            <a:avLst/>
            <a:gdLst/>
            <a:ahLst/>
            <a:cxnLst/>
            <a:rect l="l" t="t" r="r" b="b"/>
            <a:pathLst>
              <a:path w="307163" h="307163">
                <a:moveTo>
                  <a:pt x="0" y="0"/>
                </a:moveTo>
                <a:lnTo>
                  <a:pt x="307163" y="0"/>
                </a:lnTo>
                <a:lnTo>
                  <a:pt x="307163" y="307163"/>
                </a:lnTo>
                <a:lnTo>
                  <a:pt x="0" y="3071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11" name="Group 11"/>
          <p:cNvGrpSpPr/>
          <p:nvPr/>
        </p:nvGrpSpPr>
        <p:grpSpPr>
          <a:xfrm>
            <a:off x="3723130" y="8993644"/>
            <a:ext cx="4097355" cy="4097355"/>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FA38F"/>
            </a:solidFill>
          </p:spPr>
          <p:txBody>
            <a:bodyPr/>
            <a:lstStyle/>
            <a:p>
              <a:endParaRPr lang="en-US"/>
            </a:p>
          </p:txBody>
        </p:sp>
        <p:sp>
          <p:nvSpPr>
            <p:cNvPr id="13" name="TextBox 13"/>
            <p:cNvSpPr txBox="1"/>
            <p:nvPr/>
          </p:nvSpPr>
          <p:spPr>
            <a:xfrm>
              <a:off x="76200" y="19050"/>
              <a:ext cx="660400" cy="717550"/>
            </a:xfrm>
            <a:prstGeom prst="rect">
              <a:avLst/>
            </a:prstGeom>
          </p:spPr>
          <p:txBody>
            <a:bodyPr lIns="50800" tIns="50800" rIns="50800" bIns="50800" rtlCol="0" anchor="ctr"/>
            <a:lstStyle/>
            <a:p>
              <a:pPr algn="ctr">
                <a:lnSpc>
                  <a:spcPts val="2939"/>
                </a:lnSpc>
              </a:pPr>
              <a:endParaRPr/>
            </a:p>
          </p:txBody>
        </p:sp>
      </p:grpSp>
      <p:grpSp>
        <p:nvGrpSpPr>
          <p:cNvPr id="14" name="Group 14"/>
          <p:cNvGrpSpPr/>
          <p:nvPr/>
        </p:nvGrpSpPr>
        <p:grpSpPr>
          <a:xfrm>
            <a:off x="6728125" y="8260372"/>
            <a:ext cx="352978" cy="352978"/>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8A5B8"/>
            </a:solidFill>
          </p:spPr>
          <p:txBody>
            <a:bodyPr/>
            <a:lstStyle/>
            <a:p>
              <a:endParaRPr lang="en-US"/>
            </a:p>
          </p:txBody>
        </p:sp>
        <p:sp>
          <p:nvSpPr>
            <p:cNvPr id="16" name="TextBox 16"/>
            <p:cNvSpPr txBox="1"/>
            <p:nvPr/>
          </p:nvSpPr>
          <p:spPr>
            <a:xfrm>
              <a:off x="76200" y="19050"/>
              <a:ext cx="660400" cy="717550"/>
            </a:xfrm>
            <a:prstGeom prst="rect">
              <a:avLst/>
            </a:prstGeom>
          </p:spPr>
          <p:txBody>
            <a:bodyPr lIns="50800" tIns="50800" rIns="50800" bIns="50800" rtlCol="0" anchor="ctr"/>
            <a:lstStyle/>
            <a:p>
              <a:pPr algn="ctr">
                <a:lnSpc>
                  <a:spcPts val="2939"/>
                </a:lnSpc>
              </a:pPr>
              <a:endParaRPr/>
            </a:p>
          </p:txBody>
        </p:sp>
      </p:grpSp>
      <p:sp>
        <p:nvSpPr>
          <p:cNvPr id="17" name="Freeform 17"/>
          <p:cNvSpPr/>
          <p:nvPr/>
        </p:nvSpPr>
        <p:spPr>
          <a:xfrm>
            <a:off x="16165512" y="360039"/>
            <a:ext cx="1615855" cy="970675"/>
          </a:xfrm>
          <a:custGeom>
            <a:avLst/>
            <a:gdLst/>
            <a:ahLst/>
            <a:cxnLst/>
            <a:rect l="l" t="t" r="r" b="b"/>
            <a:pathLst>
              <a:path w="1615855" h="970675">
                <a:moveTo>
                  <a:pt x="0" y="0"/>
                </a:moveTo>
                <a:lnTo>
                  <a:pt x="1615855" y="0"/>
                </a:lnTo>
                <a:lnTo>
                  <a:pt x="1615855" y="970675"/>
                </a:lnTo>
                <a:lnTo>
                  <a:pt x="0" y="970675"/>
                </a:lnTo>
                <a:lnTo>
                  <a:pt x="0" y="0"/>
                </a:lnTo>
                <a:close/>
              </a:path>
            </a:pathLst>
          </a:custGeom>
          <a:blipFill>
            <a:blip r:embed="rId7"/>
            <a:stretch>
              <a:fillRect/>
            </a:stretch>
          </a:blipFill>
        </p:spPr>
        <p:txBody>
          <a:bodyPr/>
          <a:lstStyle/>
          <a:p>
            <a:endParaRPr lang="en-US"/>
          </a:p>
        </p:txBody>
      </p:sp>
      <p:sp>
        <p:nvSpPr>
          <p:cNvPr id="18" name="Freeform 18"/>
          <p:cNvSpPr/>
          <p:nvPr/>
        </p:nvSpPr>
        <p:spPr>
          <a:xfrm>
            <a:off x="313854" y="2673438"/>
            <a:ext cx="1782486" cy="445622"/>
          </a:xfrm>
          <a:custGeom>
            <a:avLst/>
            <a:gdLst/>
            <a:ahLst/>
            <a:cxnLst/>
            <a:rect l="l" t="t" r="r" b="b"/>
            <a:pathLst>
              <a:path w="1782486" h="445622">
                <a:moveTo>
                  <a:pt x="0" y="0"/>
                </a:moveTo>
                <a:lnTo>
                  <a:pt x="1782486" y="0"/>
                </a:lnTo>
                <a:lnTo>
                  <a:pt x="1782486" y="445622"/>
                </a:lnTo>
                <a:lnTo>
                  <a:pt x="0" y="44562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9" name="Freeform 19" descr="QR code"/>
          <p:cNvSpPr/>
          <p:nvPr/>
        </p:nvSpPr>
        <p:spPr>
          <a:xfrm>
            <a:off x="14840846" y="7033011"/>
            <a:ext cx="2940521" cy="2940521"/>
          </a:xfrm>
          <a:custGeom>
            <a:avLst/>
            <a:gdLst/>
            <a:ahLst/>
            <a:cxnLst/>
            <a:rect l="l" t="t" r="r" b="b"/>
            <a:pathLst>
              <a:path w="2940521" h="2940521">
                <a:moveTo>
                  <a:pt x="0" y="0"/>
                </a:moveTo>
                <a:lnTo>
                  <a:pt x="2940521" y="0"/>
                </a:lnTo>
                <a:lnTo>
                  <a:pt x="2940521" y="2940521"/>
                </a:lnTo>
                <a:lnTo>
                  <a:pt x="0" y="2940521"/>
                </a:lnTo>
                <a:lnTo>
                  <a:pt x="0" y="0"/>
                </a:lnTo>
                <a:close/>
              </a:path>
            </a:pathLst>
          </a:custGeom>
          <a:blipFill>
            <a:blip r:embed="rId9"/>
            <a:stretch>
              <a:fillRect/>
            </a:stretch>
          </a:blipFill>
        </p:spPr>
        <p:txBody>
          <a:bodyPr/>
          <a:lstStyle/>
          <a:p>
            <a:endParaRPr lang="en-US"/>
          </a:p>
        </p:txBody>
      </p:sp>
      <p:sp>
        <p:nvSpPr>
          <p:cNvPr id="20" name="Freeform 20"/>
          <p:cNvSpPr/>
          <p:nvPr/>
        </p:nvSpPr>
        <p:spPr>
          <a:xfrm>
            <a:off x="14272704" y="6172200"/>
            <a:ext cx="3785616" cy="4114800"/>
          </a:xfrm>
          <a:custGeom>
            <a:avLst/>
            <a:gdLst/>
            <a:ahLst/>
            <a:cxnLst/>
            <a:rect l="l" t="t" r="r" b="b"/>
            <a:pathLst>
              <a:path w="3785616" h="4114800">
                <a:moveTo>
                  <a:pt x="0" y="0"/>
                </a:moveTo>
                <a:lnTo>
                  <a:pt x="3785616" y="0"/>
                </a:lnTo>
                <a:lnTo>
                  <a:pt x="3785616" y="4114800"/>
                </a:lnTo>
                <a:lnTo>
                  <a:pt x="0" y="41148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1" name="TextBox 21"/>
          <p:cNvSpPr txBox="1"/>
          <p:nvPr/>
        </p:nvSpPr>
        <p:spPr>
          <a:xfrm>
            <a:off x="8125054" y="2345630"/>
            <a:ext cx="7727468" cy="1489710"/>
          </a:xfrm>
          <a:prstGeom prst="rect">
            <a:avLst/>
          </a:prstGeom>
        </p:spPr>
        <p:txBody>
          <a:bodyPr lIns="0" tIns="0" rIns="0" bIns="0" rtlCol="0" anchor="t">
            <a:spAutoFit/>
          </a:bodyPr>
          <a:lstStyle/>
          <a:p>
            <a:pPr algn="just">
              <a:lnSpc>
                <a:spcPts val="2939"/>
              </a:lnSpc>
            </a:pPr>
            <a:r>
              <a:rPr lang="en-US" sz="2099">
                <a:solidFill>
                  <a:srgbClr val="000000"/>
                </a:solidFill>
                <a:latin typeface="Public Sans"/>
                <a:ea typeface="Public Sans"/>
                <a:cs typeface="Public Sans"/>
                <a:sym typeface="Public Sans"/>
              </a:rPr>
              <a:t>Anysoma Health Group is a community clinic in Brooklyn with four departments. Leadership launched evening walk-in hours and asked one question: did evening hours improve 30-day follow-up? The answer lived in four data sources:</a:t>
            </a:r>
          </a:p>
        </p:txBody>
      </p:sp>
      <p:sp>
        <p:nvSpPr>
          <p:cNvPr id="22" name="TextBox 22"/>
          <p:cNvSpPr txBox="1"/>
          <p:nvPr/>
        </p:nvSpPr>
        <p:spPr>
          <a:xfrm>
            <a:off x="9940884" y="4406840"/>
            <a:ext cx="7840483" cy="435061"/>
          </a:xfrm>
          <a:prstGeom prst="rect">
            <a:avLst/>
          </a:prstGeom>
        </p:spPr>
        <p:txBody>
          <a:bodyPr lIns="0" tIns="0" rIns="0" bIns="0" rtlCol="0" anchor="t">
            <a:spAutoFit/>
          </a:bodyPr>
          <a:lstStyle/>
          <a:p>
            <a:pPr algn="just">
              <a:lnSpc>
                <a:spcPts val="3492"/>
              </a:lnSpc>
            </a:pPr>
            <a:r>
              <a:rPr lang="en-US" sz="2494" b="1">
                <a:solidFill>
                  <a:srgbClr val="000000"/>
                </a:solidFill>
                <a:latin typeface="Public Sans Bold"/>
                <a:ea typeface="Public Sans Bold"/>
                <a:cs typeface="Public Sans Bold"/>
                <a:sym typeface="Public Sans Bold"/>
              </a:rPr>
              <a:t>EHR Encounter Log</a:t>
            </a:r>
          </a:p>
        </p:txBody>
      </p:sp>
      <p:sp>
        <p:nvSpPr>
          <p:cNvPr id="23" name="TextBox 23"/>
          <p:cNvSpPr txBox="1"/>
          <p:nvPr/>
        </p:nvSpPr>
        <p:spPr>
          <a:xfrm>
            <a:off x="9940884" y="4920273"/>
            <a:ext cx="7840483" cy="435061"/>
          </a:xfrm>
          <a:prstGeom prst="rect">
            <a:avLst/>
          </a:prstGeom>
        </p:spPr>
        <p:txBody>
          <a:bodyPr lIns="0" tIns="0" rIns="0" bIns="0" rtlCol="0" anchor="t">
            <a:spAutoFit/>
          </a:bodyPr>
          <a:lstStyle/>
          <a:p>
            <a:pPr algn="just">
              <a:lnSpc>
                <a:spcPts val="3492"/>
              </a:lnSpc>
            </a:pPr>
            <a:r>
              <a:rPr lang="en-US" sz="2494" b="1">
                <a:solidFill>
                  <a:srgbClr val="000000"/>
                </a:solidFill>
                <a:latin typeface="Public Sans Bold"/>
                <a:ea typeface="Public Sans Bold"/>
                <a:cs typeface="Public Sans Bold"/>
                <a:sym typeface="Public Sans Bold"/>
              </a:rPr>
              <a:t>Scheduling System</a:t>
            </a:r>
          </a:p>
        </p:txBody>
      </p:sp>
      <p:sp>
        <p:nvSpPr>
          <p:cNvPr id="24" name="TextBox 24"/>
          <p:cNvSpPr txBox="1"/>
          <p:nvPr/>
        </p:nvSpPr>
        <p:spPr>
          <a:xfrm>
            <a:off x="9940884" y="5452246"/>
            <a:ext cx="7840483" cy="435061"/>
          </a:xfrm>
          <a:prstGeom prst="rect">
            <a:avLst/>
          </a:prstGeom>
        </p:spPr>
        <p:txBody>
          <a:bodyPr lIns="0" tIns="0" rIns="0" bIns="0" rtlCol="0" anchor="t">
            <a:spAutoFit/>
          </a:bodyPr>
          <a:lstStyle/>
          <a:p>
            <a:pPr algn="just">
              <a:lnSpc>
                <a:spcPts val="3492"/>
              </a:lnSpc>
            </a:pPr>
            <a:r>
              <a:rPr lang="en-US" sz="2494" b="1">
                <a:solidFill>
                  <a:srgbClr val="000000"/>
                </a:solidFill>
                <a:latin typeface="Public Sans Bold"/>
                <a:ea typeface="Public Sans Bold"/>
                <a:cs typeface="Public Sans Bold"/>
                <a:sym typeface="Public Sans Bold"/>
              </a:rPr>
              <a:t>Lab Results Feed</a:t>
            </a:r>
          </a:p>
        </p:txBody>
      </p:sp>
      <p:sp>
        <p:nvSpPr>
          <p:cNvPr id="25" name="TextBox 25"/>
          <p:cNvSpPr txBox="1"/>
          <p:nvPr/>
        </p:nvSpPr>
        <p:spPr>
          <a:xfrm>
            <a:off x="9940884" y="5991440"/>
            <a:ext cx="7840483" cy="435061"/>
          </a:xfrm>
          <a:prstGeom prst="rect">
            <a:avLst/>
          </a:prstGeom>
        </p:spPr>
        <p:txBody>
          <a:bodyPr lIns="0" tIns="0" rIns="0" bIns="0" rtlCol="0" anchor="t">
            <a:spAutoFit/>
          </a:bodyPr>
          <a:lstStyle/>
          <a:p>
            <a:pPr algn="just">
              <a:lnSpc>
                <a:spcPts val="3492"/>
              </a:lnSpc>
            </a:pPr>
            <a:r>
              <a:rPr lang="en-US" sz="2494" b="1">
                <a:solidFill>
                  <a:srgbClr val="000000"/>
                </a:solidFill>
                <a:latin typeface="Public Sans Bold"/>
                <a:ea typeface="Public Sans Bold"/>
                <a:cs typeface="Public Sans Bold"/>
                <a:sym typeface="Public Sans Bold"/>
              </a:rPr>
              <a:t>Enrollment Registry</a:t>
            </a:r>
          </a:p>
        </p:txBody>
      </p:sp>
      <p:sp>
        <p:nvSpPr>
          <p:cNvPr id="26" name="TextBox 26"/>
          <p:cNvSpPr txBox="1"/>
          <p:nvPr/>
        </p:nvSpPr>
        <p:spPr>
          <a:xfrm>
            <a:off x="9940884" y="6531275"/>
            <a:ext cx="7840483" cy="435061"/>
          </a:xfrm>
          <a:prstGeom prst="rect">
            <a:avLst/>
          </a:prstGeom>
        </p:spPr>
        <p:txBody>
          <a:bodyPr lIns="0" tIns="0" rIns="0" bIns="0" rtlCol="0" anchor="t">
            <a:spAutoFit/>
          </a:bodyPr>
          <a:lstStyle/>
          <a:p>
            <a:pPr algn="just">
              <a:lnSpc>
                <a:spcPts val="3492"/>
              </a:lnSpc>
            </a:pPr>
            <a:r>
              <a:rPr lang="en-US" sz="2494" b="1">
                <a:solidFill>
                  <a:srgbClr val="000000"/>
                </a:solidFill>
                <a:latin typeface="Public Sans Bold"/>
                <a:ea typeface="Public Sans Bold"/>
                <a:cs typeface="Public Sans Bold"/>
                <a:sym typeface="Public Sans Bold"/>
              </a:rPr>
              <a:t>All Data Simulated</a:t>
            </a:r>
          </a:p>
        </p:txBody>
      </p:sp>
      <p:sp>
        <p:nvSpPr>
          <p:cNvPr id="27" name="TextBox 27"/>
          <p:cNvSpPr txBox="1"/>
          <p:nvPr/>
        </p:nvSpPr>
        <p:spPr>
          <a:xfrm>
            <a:off x="7820485" y="1334396"/>
            <a:ext cx="7840483" cy="547508"/>
          </a:xfrm>
          <a:prstGeom prst="rect">
            <a:avLst/>
          </a:prstGeom>
        </p:spPr>
        <p:txBody>
          <a:bodyPr lIns="0" tIns="0" rIns="0" bIns="0" rtlCol="0" anchor="t">
            <a:spAutoFit/>
          </a:bodyPr>
          <a:lstStyle/>
          <a:p>
            <a:pPr algn="just">
              <a:lnSpc>
                <a:spcPts val="4472"/>
              </a:lnSpc>
            </a:pPr>
            <a:r>
              <a:rPr lang="en-US" sz="3194" b="1">
                <a:solidFill>
                  <a:srgbClr val="FF3131"/>
                </a:solidFill>
                <a:latin typeface="Public Sans Bold"/>
                <a:ea typeface="Public Sans Bold"/>
                <a:cs typeface="Public Sans Bold"/>
                <a:sym typeface="Public Sans Bold"/>
              </a:rPr>
              <a:t>CASE ANALYSIS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9579" t="-37583"/>
            </a:stretch>
          </a:blipFill>
        </p:spPr>
        <p:txBody>
          <a:bodyPr/>
          <a:lstStyle/>
          <a:p>
            <a:endParaRPr lang="en-US"/>
          </a:p>
        </p:txBody>
      </p:sp>
      <p:grpSp>
        <p:nvGrpSpPr>
          <p:cNvPr id="3" name="Group 3"/>
          <p:cNvGrpSpPr/>
          <p:nvPr/>
        </p:nvGrpSpPr>
        <p:grpSpPr>
          <a:xfrm>
            <a:off x="11411774" y="-4958842"/>
            <a:ext cx="13478005" cy="13478005"/>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62F2"/>
            </a:solidFill>
          </p:spPr>
          <p:txBody>
            <a:bodyPr/>
            <a:lstStyle/>
            <a:p>
              <a:endParaRPr lang="en-US"/>
            </a:p>
          </p:txBody>
        </p:sp>
        <p:sp>
          <p:nvSpPr>
            <p:cNvPr id="5" name="TextBox 5"/>
            <p:cNvSpPr txBox="1"/>
            <p:nvPr/>
          </p:nvSpPr>
          <p:spPr>
            <a:xfrm>
              <a:off x="76200" y="28575"/>
              <a:ext cx="660400" cy="708025"/>
            </a:xfrm>
            <a:prstGeom prst="rect">
              <a:avLst/>
            </a:prstGeom>
          </p:spPr>
          <p:txBody>
            <a:bodyPr lIns="50800" tIns="50800" rIns="50800" bIns="50800" rtlCol="0" anchor="ctr"/>
            <a:lstStyle/>
            <a:p>
              <a:pPr algn="ctr">
                <a:lnSpc>
                  <a:spcPts val="3258"/>
                </a:lnSpc>
              </a:pPr>
              <a:endParaRPr/>
            </a:p>
          </p:txBody>
        </p:sp>
      </p:grpSp>
      <p:sp>
        <p:nvSpPr>
          <p:cNvPr id="6" name="Freeform 6"/>
          <p:cNvSpPr/>
          <p:nvPr/>
        </p:nvSpPr>
        <p:spPr>
          <a:xfrm rot="2700000">
            <a:off x="11894848" y="3553131"/>
            <a:ext cx="6562870" cy="6365984"/>
          </a:xfrm>
          <a:custGeom>
            <a:avLst/>
            <a:gdLst/>
            <a:ahLst/>
            <a:cxnLst/>
            <a:rect l="l" t="t" r="r" b="b"/>
            <a:pathLst>
              <a:path w="6562870" h="6365984">
                <a:moveTo>
                  <a:pt x="0" y="0"/>
                </a:moveTo>
                <a:lnTo>
                  <a:pt x="6562870" y="0"/>
                </a:lnTo>
                <a:lnTo>
                  <a:pt x="6562870" y="6365984"/>
                </a:lnTo>
                <a:lnTo>
                  <a:pt x="0" y="6365984"/>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grpSp>
        <p:nvGrpSpPr>
          <p:cNvPr id="7" name="Group 7"/>
          <p:cNvGrpSpPr/>
          <p:nvPr/>
        </p:nvGrpSpPr>
        <p:grpSpPr>
          <a:xfrm>
            <a:off x="12637812" y="4313087"/>
            <a:ext cx="5115599" cy="5115599"/>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US"/>
            </a:p>
          </p:txBody>
        </p:sp>
      </p:grpSp>
      <p:sp>
        <p:nvSpPr>
          <p:cNvPr id="9" name="Freeform 9"/>
          <p:cNvSpPr/>
          <p:nvPr/>
        </p:nvSpPr>
        <p:spPr>
          <a:xfrm>
            <a:off x="468312" y="250540"/>
            <a:ext cx="1615855" cy="970675"/>
          </a:xfrm>
          <a:custGeom>
            <a:avLst/>
            <a:gdLst/>
            <a:ahLst/>
            <a:cxnLst/>
            <a:rect l="l" t="t" r="r" b="b"/>
            <a:pathLst>
              <a:path w="1615855" h="970675">
                <a:moveTo>
                  <a:pt x="0" y="0"/>
                </a:moveTo>
                <a:lnTo>
                  <a:pt x="1615855" y="0"/>
                </a:lnTo>
                <a:lnTo>
                  <a:pt x="1615855" y="970676"/>
                </a:lnTo>
                <a:lnTo>
                  <a:pt x="0" y="970676"/>
                </a:lnTo>
                <a:lnTo>
                  <a:pt x="0" y="0"/>
                </a:lnTo>
                <a:close/>
              </a:path>
            </a:pathLst>
          </a:custGeom>
          <a:blipFill>
            <a:blip r:embed="rId6"/>
            <a:stretch>
              <a:fillRect/>
            </a:stretch>
          </a:blipFill>
        </p:spPr>
        <p:txBody>
          <a:bodyPr/>
          <a:lstStyle/>
          <a:p>
            <a:endParaRPr lang="en-US"/>
          </a:p>
        </p:txBody>
      </p:sp>
      <p:sp>
        <p:nvSpPr>
          <p:cNvPr id="10" name="TextBox 10"/>
          <p:cNvSpPr txBox="1"/>
          <p:nvPr/>
        </p:nvSpPr>
        <p:spPr>
          <a:xfrm>
            <a:off x="1028700" y="1316466"/>
            <a:ext cx="9277743" cy="719957"/>
          </a:xfrm>
          <a:prstGeom prst="rect">
            <a:avLst/>
          </a:prstGeom>
        </p:spPr>
        <p:txBody>
          <a:bodyPr lIns="0" tIns="0" rIns="0" bIns="0" rtlCol="0" anchor="t">
            <a:spAutoFit/>
          </a:bodyPr>
          <a:lstStyle/>
          <a:p>
            <a:pPr marL="0" lvl="0" indent="0" algn="l">
              <a:lnSpc>
                <a:spcPts val="5443"/>
              </a:lnSpc>
              <a:spcBef>
                <a:spcPct val="0"/>
              </a:spcBef>
            </a:pPr>
            <a:r>
              <a:rPr lang="en-US" sz="5135" b="1">
                <a:solidFill>
                  <a:srgbClr val="38A5B8"/>
                </a:solidFill>
                <a:latin typeface="Aileron Ultra-Bold"/>
                <a:ea typeface="Aileron Ultra-Bold"/>
                <a:cs typeface="Aileron Ultra-Bold"/>
                <a:sym typeface="Aileron Ultra-Bold"/>
              </a:rPr>
              <a:t>Running the Analysis </a:t>
            </a:r>
          </a:p>
        </p:txBody>
      </p:sp>
      <p:sp>
        <p:nvSpPr>
          <p:cNvPr id="11" name="TextBox 11"/>
          <p:cNvSpPr txBox="1"/>
          <p:nvPr/>
        </p:nvSpPr>
        <p:spPr>
          <a:xfrm>
            <a:off x="1028700" y="3037393"/>
            <a:ext cx="9277743" cy="1489710"/>
          </a:xfrm>
          <a:prstGeom prst="rect">
            <a:avLst/>
          </a:prstGeom>
        </p:spPr>
        <p:txBody>
          <a:bodyPr lIns="0" tIns="0" rIns="0" bIns="0" rtlCol="0" anchor="t">
            <a:spAutoFit/>
          </a:bodyPr>
          <a:lstStyle/>
          <a:p>
            <a:pPr algn="just">
              <a:lnSpc>
                <a:spcPts val="2939"/>
              </a:lnSpc>
            </a:pPr>
            <a:r>
              <a:rPr lang="en-US" sz="2099">
                <a:solidFill>
                  <a:srgbClr val="000000"/>
                </a:solidFill>
                <a:latin typeface="Public Sans"/>
                <a:ea typeface="Public Sans"/>
                <a:cs typeface="Public Sans"/>
                <a:sym typeface="Public Sans"/>
              </a:rPr>
              <a:t>With a clear question and four data sources, the path looked simple. Load the visits, add patient information, and model follow-up. The entire analysis took five lines of Stata and ran without a single error or warning. Here is what the first pass did:</a:t>
            </a:r>
          </a:p>
        </p:txBody>
      </p:sp>
      <p:sp>
        <p:nvSpPr>
          <p:cNvPr id="12" name="TextBox 12"/>
          <p:cNvSpPr txBox="1"/>
          <p:nvPr/>
        </p:nvSpPr>
        <p:spPr>
          <a:xfrm>
            <a:off x="1028700" y="5700273"/>
            <a:ext cx="9277743" cy="656590"/>
          </a:xfrm>
          <a:prstGeom prst="rect">
            <a:avLst/>
          </a:prstGeom>
        </p:spPr>
        <p:txBody>
          <a:bodyPr lIns="0" tIns="0" rIns="0" bIns="0" rtlCol="0" anchor="t">
            <a:spAutoFit/>
          </a:bodyPr>
          <a:lstStyle/>
          <a:p>
            <a:pPr algn="just">
              <a:lnSpc>
                <a:spcPts val="2659"/>
              </a:lnSpc>
            </a:pPr>
            <a:r>
              <a:rPr lang="en-US" sz="1899">
                <a:solidFill>
                  <a:srgbClr val="000000"/>
                </a:solidFill>
                <a:latin typeface="Public Sans"/>
                <a:ea typeface="Public Sans"/>
                <a:cs typeface="Public Sans"/>
                <a:sym typeface="Public Sans"/>
              </a:rPr>
              <a:t>The EHR encounter log became the starting dataset, on the assumption that each row represented one clinic visit.</a:t>
            </a:r>
          </a:p>
        </p:txBody>
      </p:sp>
      <p:sp>
        <p:nvSpPr>
          <p:cNvPr id="13" name="TextBox 13"/>
          <p:cNvSpPr txBox="1"/>
          <p:nvPr/>
        </p:nvSpPr>
        <p:spPr>
          <a:xfrm>
            <a:off x="1028700" y="5262510"/>
            <a:ext cx="7314268" cy="440636"/>
          </a:xfrm>
          <a:prstGeom prst="rect">
            <a:avLst/>
          </a:prstGeom>
        </p:spPr>
        <p:txBody>
          <a:bodyPr lIns="0" tIns="0" rIns="0" bIns="0" rtlCol="0" anchor="t">
            <a:spAutoFit/>
          </a:bodyPr>
          <a:lstStyle/>
          <a:p>
            <a:pPr algn="just">
              <a:lnSpc>
                <a:spcPts val="3537"/>
              </a:lnSpc>
            </a:pPr>
            <a:r>
              <a:rPr lang="en-US" sz="2527" b="1">
                <a:solidFill>
                  <a:srgbClr val="38A5B8"/>
                </a:solidFill>
                <a:latin typeface="Public Sans Bold"/>
                <a:ea typeface="Public Sans Bold"/>
                <a:cs typeface="Public Sans Bold"/>
                <a:sym typeface="Public Sans Bold"/>
              </a:rPr>
              <a:t>Load the Encounter Data</a:t>
            </a:r>
          </a:p>
        </p:txBody>
      </p:sp>
      <p:sp>
        <p:nvSpPr>
          <p:cNvPr id="14" name="TextBox 14"/>
          <p:cNvSpPr txBox="1"/>
          <p:nvPr/>
        </p:nvSpPr>
        <p:spPr>
          <a:xfrm>
            <a:off x="1028700" y="6986922"/>
            <a:ext cx="9277743" cy="656590"/>
          </a:xfrm>
          <a:prstGeom prst="rect">
            <a:avLst/>
          </a:prstGeom>
        </p:spPr>
        <p:txBody>
          <a:bodyPr lIns="0" tIns="0" rIns="0" bIns="0" rtlCol="0" anchor="t">
            <a:spAutoFit/>
          </a:bodyPr>
          <a:lstStyle/>
          <a:p>
            <a:pPr algn="just">
              <a:lnSpc>
                <a:spcPts val="2659"/>
              </a:lnSpc>
            </a:pPr>
            <a:r>
              <a:rPr lang="en-US" sz="1899">
                <a:solidFill>
                  <a:srgbClr val="000000"/>
                </a:solidFill>
                <a:latin typeface="Public Sans"/>
                <a:ea typeface="Public Sans"/>
                <a:cs typeface="Public Sans"/>
                <a:sym typeface="Public Sans"/>
              </a:rPr>
              <a:t>Age and sex were added from the enrollment registry. Records that did not match were dropped, a routine step in most tutorials.</a:t>
            </a:r>
          </a:p>
        </p:txBody>
      </p:sp>
      <p:sp>
        <p:nvSpPr>
          <p:cNvPr id="15" name="TextBox 15"/>
          <p:cNvSpPr txBox="1"/>
          <p:nvPr/>
        </p:nvSpPr>
        <p:spPr>
          <a:xfrm>
            <a:off x="1028700" y="6549158"/>
            <a:ext cx="7314268" cy="440636"/>
          </a:xfrm>
          <a:prstGeom prst="rect">
            <a:avLst/>
          </a:prstGeom>
        </p:spPr>
        <p:txBody>
          <a:bodyPr lIns="0" tIns="0" rIns="0" bIns="0" rtlCol="0" anchor="t">
            <a:spAutoFit/>
          </a:bodyPr>
          <a:lstStyle/>
          <a:p>
            <a:pPr algn="just">
              <a:lnSpc>
                <a:spcPts val="3537"/>
              </a:lnSpc>
            </a:pPr>
            <a:r>
              <a:rPr lang="en-US" sz="2527" b="1">
                <a:solidFill>
                  <a:srgbClr val="38A5B8"/>
                </a:solidFill>
                <a:latin typeface="Public Sans Bold"/>
                <a:ea typeface="Public Sans Bold"/>
                <a:cs typeface="Public Sans Bold"/>
                <a:sym typeface="Public Sans Bold"/>
              </a:rPr>
              <a:t>Merge Patient Demographics</a:t>
            </a:r>
          </a:p>
        </p:txBody>
      </p:sp>
      <p:sp>
        <p:nvSpPr>
          <p:cNvPr id="16" name="TextBox 16"/>
          <p:cNvSpPr txBox="1"/>
          <p:nvPr/>
        </p:nvSpPr>
        <p:spPr>
          <a:xfrm>
            <a:off x="1028700" y="8271775"/>
            <a:ext cx="9277743" cy="656590"/>
          </a:xfrm>
          <a:prstGeom prst="rect">
            <a:avLst/>
          </a:prstGeom>
        </p:spPr>
        <p:txBody>
          <a:bodyPr lIns="0" tIns="0" rIns="0" bIns="0" rtlCol="0" anchor="t">
            <a:spAutoFit/>
          </a:bodyPr>
          <a:lstStyle/>
          <a:p>
            <a:pPr algn="just">
              <a:lnSpc>
                <a:spcPts val="2659"/>
              </a:lnSpc>
            </a:pPr>
            <a:r>
              <a:rPr lang="en-US" sz="1899">
                <a:solidFill>
                  <a:srgbClr val="000000"/>
                </a:solidFill>
                <a:latin typeface="Public Sans"/>
                <a:ea typeface="Public Sans"/>
                <a:cs typeface="Public Sans"/>
                <a:sym typeface="Public Sans"/>
              </a:rPr>
              <a:t>A logistic regression estimated whether evening walk-in hours were associated with completing follow-up, adjusting for age and sex.</a:t>
            </a:r>
          </a:p>
        </p:txBody>
      </p:sp>
      <p:sp>
        <p:nvSpPr>
          <p:cNvPr id="17" name="TextBox 17"/>
          <p:cNvSpPr txBox="1"/>
          <p:nvPr/>
        </p:nvSpPr>
        <p:spPr>
          <a:xfrm>
            <a:off x="1028700" y="7834012"/>
            <a:ext cx="7314268" cy="440636"/>
          </a:xfrm>
          <a:prstGeom prst="rect">
            <a:avLst/>
          </a:prstGeom>
        </p:spPr>
        <p:txBody>
          <a:bodyPr lIns="0" tIns="0" rIns="0" bIns="0" rtlCol="0" anchor="t">
            <a:spAutoFit/>
          </a:bodyPr>
          <a:lstStyle/>
          <a:p>
            <a:pPr algn="just">
              <a:lnSpc>
                <a:spcPts val="3537"/>
              </a:lnSpc>
            </a:pPr>
            <a:r>
              <a:rPr lang="en-US" sz="2527" b="1">
                <a:solidFill>
                  <a:srgbClr val="38A5B8"/>
                </a:solidFill>
                <a:latin typeface="Public Sans Bold"/>
                <a:ea typeface="Public Sans Bold"/>
                <a:cs typeface="Public Sans Bold"/>
                <a:sym typeface="Public Sans Bold"/>
              </a:rPr>
              <a:t>Model 30-Day Follow-Up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3719199">
            <a:off x="308394" y="-5344957"/>
            <a:ext cx="17671212" cy="20976915"/>
          </a:xfrm>
          <a:custGeom>
            <a:avLst/>
            <a:gdLst/>
            <a:ahLst/>
            <a:cxnLst/>
            <a:rect l="l" t="t" r="r" b="b"/>
            <a:pathLst>
              <a:path w="17671212" h="20976915">
                <a:moveTo>
                  <a:pt x="9081757" y="0"/>
                </a:moveTo>
                <a:lnTo>
                  <a:pt x="17671212" y="16145346"/>
                </a:lnTo>
                <a:lnTo>
                  <a:pt x="8589455" y="20976914"/>
                </a:lnTo>
                <a:lnTo>
                  <a:pt x="0" y="4831568"/>
                </a:lnTo>
                <a:lnTo>
                  <a:pt x="9081757" y="0"/>
                </a:lnTo>
                <a:close/>
              </a:path>
            </a:pathLst>
          </a:custGeom>
          <a:blipFill>
            <a:blip r:embed="rId3"/>
            <a:stretch>
              <a:fillRect l="-58333" t="-10908" r="-28081"/>
            </a:stretch>
          </a:blipFill>
        </p:spPr>
        <p:txBody>
          <a:bodyPr/>
          <a:lstStyle/>
          <a:p>
            <a:endParaRPr lang="en-US"/>
          </a:p>
        </p:txBody>
      </p:sp>
      <p:sp>
        <p:nvSpPr>
          <p:cNvPr id="3" name="Freeform 3"/>
          <p:cNvSpPr/>
          <p:nvPr/>
        </p:nvSpPr>
        <p:spPr>
          <a:xfrm flipH="1">
            <a:off x="13370204" y="7579806"/>
            <a:ext cx="10950316" cy="10936628"/>
          </a:xfrm>
          <a:custGeom>
            <a:avLst/>
            <a:gdLst/>
            <a:ahLst/>
            <a:cxnLst/>
            <a:rect l="l" t="t" r="r" b="b"/>
            <a:pathLst>
              <a:path w="10950316" h="10936628">
                <a:moveTo>
                  <a:pt x="10950316" y="0"/>
                </a:moveTo>
                <a:lnTo>
                  <a:pt x="0" y="0"/>
                </a:lnTo>
                <a:lnTo>
                  <a:pt x="0" y="10936628"/>
                </a:lnTo>
                <a:lnTo>
                  <a:pt x="10950316" y="10936628"/>
                </a:lnTo>
                <a:lnTo>
                  <a:pt x="10950316"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a:off x="10621559" y="168249"/>
            <a:ext cx="9217297" cy="9490139"/>
          </a:xfrm>
          <a:custGeom>
            <a:avLst/>
            <a:gdLst/>
            <a:ahLst/>
            <a:cxnLst/>
            <a:rect l="l" t="t" r="r" b="b"/>
            <a:pathLst>
              <a:path w="9217297" h="9490139">
                <a:moveTo>
                  <a:pt x="0" y="0"/>
                </a:moveTo>
                <a:lnTo>
                  <a:pt x="9217297" y="0"/>
                </a:lnTo>
                <a:lnTo>
                  <a:pt x="9217297" y="9490138"/>
                </a:lnTo>
                <a:lnTo>
                  <a:pt x="0" y="9490138"/>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grpSp>
        <p:nvGrpSpPr>
          <p:cNvPr id="5" name="Group 5"/>
          <p:cNvGrpSpPr/>
          <p:nvPr/>
        </p:nvGrpSpPr>
        <p:grpSpPr>
          <a:xfrm>
            <a:off x="11710199" y="1309785"/>
            <a:ext cx="7040017" cy="704001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p:spPr>
          <p:txBody>
            <a:bodyPr/>
            <a:lstStyle/>
            <a:p>
              <a:endParaRPr lang="en-US"/>
            </a:p>
          </p:txBody>
        </p:sp>
      </p:grpSp>
      <p:grpSp>
        <p:nvGrpSpPr>
          <p:cNvPr id="7" name="Group 7"/>
          <p:cNvGrpSpPr/>
          <p:nvPr/>
        </p:nvGrpSpPr>
        <p:grpSpPr>
          <a:xfrm>
            <a:off x="1297999" y="3960763"/>
            <a:ext cx="7853904" cy="5553443"/>
            <a:chOff x="0" y="0"/>
            <a:chExt cx="2993957" cy="2117007"/>
          </a:xfrm>
        </p:grpSpPr>
        <p:sp>
          <p:nvSpPr>
            <p:cNvPr id="8" name="Freeform 8"/>
            <p:cNvSpPr/>
            <p:nvPr/>
          </p:nvSpPr>
          <p:spPr>
            <a:xfrm>
              <a:off x="0" y="0"/>
              <a:ext cx="2993957" cy="2117007"/>
            </a:xfrm>
            <a:custGeom>
              <a:avLst/>
              <a:gdLst/>
              <a:ahLst/>
              <a:cxnLst/>
              <a:rect l="l" t="t" r="r" b="b"/>
              <a:pathLst>
                <a:path w="2993957" h="2117007">
                  <a:moveTo>
                    <a:pt x="39430" y="0"/>
                  </a:moveTo>
                  <a:lnTo>
                    <a:pt x="2954527" y="0"/>
                  </a:lnTo>
                  <a:cubicBezTo>
                    <a:pt x="2964985" y="0"/>
                    <a:pt x="2975014" y="4154"/>
                    <a:pt x="2982408" y="11549"/>
                  </a:cubicBezTo>
                  <a:cubicBezTo>
                    <a:pt x="2989803" y="18943"/>
                    <a:pt x="2993957" y="28972"/>
                    <a:pt x="2993957" y="39430"/>
                  </a:cubicBezTo>
                  <a:lnTo>
                    <a:pt x="2993957" y="2077578"/>
                  </a:lnTo>
                  <a:cubicBezTo>
                    <a:pt x="2993957" y="2099354"/>
                    <a:pt x="2976304" y="2117007"/>
                    <a:pt x="2954527" y="2117007"/>
                  </a:cubicBezTo>
                  <a:lnTo>
                    <a:pt x="39430" y="2117007"/>
                  </a:lnTo>
                  <a:cubicBezTo>
                    <a:pt x="17653" y="2117007"/>
                    <a:pt x="0" y="2099354"/>
                    <a:pt x="0" y="2077578"/>
                  </a:cubicBezTo>
                  <a:lnTo>
                    <a:pt x="0" y="39430"/>
                  </a:lnTo>
                  <a:cubicBezTo>
                    <a:pt x="0" y="17653"/>
                    <a:pt x="17653" y="0"/>
                    <a:pt x="39430" y="0"/>
                  </a:cubicBezTo>
                  <a:close/>
                </a:path>
              </a:pathLst>
            </a:custGeom>
            <a:solidFill>
              <a:srgbClr val="F2F2F2"/>
            </a:solidFill>
          </p:spPr>
          <p:txBody>
            <a:bodyPr/>
            <a:lstStyle/>
            <a:p>
              <a:endParaRPr lang="en-US"/>
            </a:p>
          </p:txBody>
        </p:sp>
        <p:sp>
          <p:nvSpPr>
            <p:cNvPr id="9" name="TextBox 9"/>
            <p:cNvSpPr txBox="1"/>
            <p:nvPr/>
          </p:nvSpPr>
          <p:spPr>
            <a:xfrm>
              <a:off x="0" y="-47625"/>
              <a:ext cx="2993957" cy="2164632"/>
            </a:xfrm>
            <a:prstGeom prst="rect">
              <a:avLst/>
            </a:prstGeom>
          </p:spPr>
          <p:txBody>
            <a:bodyPr lIns="35098" tIns="35098" rIns="35098" bIns="35098" rtlCol="0" anchor="ctr"/>
            <a:lstStyle/>
            <a:p>
              <a:pPr algn="ctr">
                <a:lnSpc>
                  <a:spcPts val="3257"/>
                </a:lnSpc>
              </a:pPr>
              <a:endParaRPr/>
            </a:p>
          </p:txBody>
        </p:sp>
      </p:grpSp>
      <p:sp>
        <p:nvSpPr>
          <p:cNvPr id="10" name="TextBox 10"/>
          <p:cNvSpPr txBox="1"/>
          <p:nvPr/>
        </p:nvSpPr>
        <p:spPr>
          <a:xfrm>
            <a:off x="1297999" y="1042690"/>
            <a:ext cx="8084297" cy="729271"/>
          </a:xfrm>
          <a:prstGeom prst="rect">
            <a:avLst/>
          </a:prstGeom>
        </p:spPr>
        <p:txBody>
          <a:bodyPr lIns="0" tIns="0" rIns="0" bIns="0" rtlCol="0" anchor="t">
            <a:spAutoFit/>
          </a:bodyPr>
          <a:lstStyle/>
          <a:p>
            <a:pPr marL="0" lvl="0" indent="0" algn="l">
              <a:lnSpc>
                <a:spcPts val="5508"/>
              </a:lnSpc>
              <a:spcBef>
                <a:spcPct val="0"/>
              </a:spcBef>
            </a:pPr>
            <a:r>
              <a:rPr lang="en-US" sz="5196" b="1">
                <a:solidFill>
                  <a:srgbClr val="38A5B8"/>
                </a:solidFill>
                <a:latin typeface="Aileron Ultra-Bold"/>
                <a:ea typeface="Aileron Ultra-Bold"/>
                <a:cs typeface="Aileron Ultra-Bold"/>
                <a:sym typeface="Aileron Ultra-Bold"/>
              </a:rPr>
              <a:t>The Results</a:t>
            </a:r>
          </a:p>
        </p:txBody>
      </p:sp>
      <p:sp>
        <p:nvSpPr>
          <p:cNvPr id="11" name="Freeform 11"/>
          <p:cNvSpPr/>
          <p:nvPr/>
        </p:nvSpPr>
        <p:spPr>
          <a:xfrm>
            <a:off x="220773" y="168249"/>
            <a:ext cx="1615855" cy="970675"/>
          </a:xfrm>
          <a:custGeom>
            <a:avLst/>
            <a:gdLst/>
            <a:ahLst/>
            <a:cxnLst/>
            <a:rect l="l" t="t" r="r" b="b"/>
            <a:pathLst>
              <a:path w="1615855" h="970675">
                <a:moveTo>
                  <a:pt x="0" y="0"/>
                </a:moveTo>
                <a:lnTo>
                  <a:pt x="1615854" y="0"/>
                </a:lnTo>
                <a:lnTo>
                  <a:pt x="1615854" y="970675"/>
                </a:lnTo>
                <a:lnTo>
                  <a:pt x="0" y="970675"/>
                </a:lnTo>
                <a:lnTo>
                  <a:pt x="0" y="0"/>
                </a:lnTo>
                <a:close/>
              </a:path>
            </a:pathLst>
          </a:custGeom>
          <a:blipFill>
            <a:blip r:embed="rId7"/>
            <a:stretch>
              <a:fillRect/>
            </a:stretch>
          </a:blipFill>
        </p:spPr>
        <p:txBody>
          <a:bodyPr/>
          <a:lstStyle/>
          <a:p>
            <a:endParaRPr lang="en-US"/>
          </a:p>
        </p:txBody>
      </p:sp>
      <p:sp>
        <p:nvSpPr>
          <p:cNvPr id="12" name="Freeform 12"/>
          <p:cNvSpPr/>
          <p:nvPr/>
        </p:nvSpPr>
        <p:spPr>
          <a:xfrm>
            <a:off x="1814300" y="4158828"/>
            <a:ext cx="1173984" cy="839399"/>
          </a:xfrm>
          <a:custGeom>
            <a:avLst/>
            <a:gdLst/>
            <a:ahLst/>
            <a:cxnLst/>
            <a:rect l="l" t="t" r="r" b="b"/>
            <a:pathLst>
              <a:path w="1173984" h="839399">
                <a:moveTo>
                  <a:pt x="0" y="0"/>
                </a:moveTo>
                <a:lnTo>
                  <a:pt x="1173984" y="0"/>
                </a:lnTo>
                <a:lnTo>
                  <a:pt x="1173984" y="839399"/>
                </a:lnTo>
                <a:lnTo>
                  <a:pt x="0" y="83939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3" name="Freeform 13"/>
          <p:cNvSpPr/>
          <p:nvPr/>
        </p:nvSpPr>
        <p:spPr>
          <a:xfrm>
            <a:off x="1846512" y="5460618"/>
            <a:ext cx="995607" cy="851244"/>
          </a:xfrm>
          <a:custGeom>
            <a:avLst/>
            <a:gdLst/>
            <a:ahLst/>
            <a:cxnLst/>
            <a:rect l="l" t="t" r="r" b="b"/>
            <a:pathLst>
              <a:path w="995607" h="851244">
                <a:moveTo>
                  <a:pt x="0" y="0"/>
                </a:moveTo>
                <a:lnTo>
                  <a:pt x="995607" y="0"/>
                </a:lnTo>
                <a:lnTo>
                  <a:pt x="995607" y="851244"/>
                </a:lnTo>
                <a:lnTo>
                  <a:pt x="0" y="85124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4" name="Freeform 14"/>
          <p:cNvSpPr/>
          <p:nvPr/>
        </p:nvSpPr>
        <p:spPr>
          <a:xfrm>
            <a:off x="1838564" y="6634517"/>
            <a:ext cx="1003556" cy="1003556"/>
          </a:xfrm>
          <a:custGeom>
            <a:avLst/>
            <a:gdLst/>
            <a:ahLst/>
            <a:cxnLst/>
            <a:rect l="l" t="t" r="r" b="b"/>
            <a:pathLst>
              <a:path w="1003556" h="1003556">
                <a:moveTo>
                  <a:pt x="0" y="0"/>
                </a:moveTo>
                <a:lnTo>
                  <a:pt x="1003555" y="0"/>
                </a:lnTo>
                <a:lnTo>
                  <a:pt x="1003555" y="1003556"/>
                </a:lnTo>
                <a:lnTo>
                  <a:pt x="0" y="100355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5" name="Freeform 15"/>
          <p:cNvSpPr/>
          <p:nvPr/>
        </p:nvSpPr>
        <p:spPr>
          <a:xfrm>
            <a:off x="1648398" y="7999071"/>
            <a:ext cx="1568442" cy="988118"/>
          </a:xfrm>
          <a:custGeom>
            <a:avLst/>
            <a:gdLst/>
            <a:ahLst/>
            <a:cxnLst/>
            <a:rect l="l" t="t" r="r" b="b"/>
            <a:pathLst>
              <a:path w="1568442" h="988118">
                <a:moveTo>
                  <a:pt x="0" y="0"/>
                </a:moveTo>
                <a:lnTo>
                  <a:pt x="1568442" y="0"/>
                </a:lnTo>
                <a:lnTo>
                  <a:pt x="1568442" y="988118"/>
                </a:lnTo>
                <a:lnTo>
                  <a:pt x="0" y="988118"/>
                </a:lnTo>
                <a:lnTo>
                  <a:pt x="0" y="0"/>
                </a:lnTo>
                <a:close/>
              </a:path>
            </a:pathLst>
          </a:custGeom>
          <a:blipFill>
            <a:blip>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en-US"/>
          </a:p>
        </p:txBody>
      </p:sp>
      <p:sp>
        <p:nvSpPr>
          <p:cNvPr id="16" name="TextBox 16"/>
          <p:cNvSpPr txBox="1"/>
          <p:nvPr/>
        </p:nvSpPr>
        <p:spPr>
          <a:xfrm>
            <a:off x="3296616" y="4200887"/>
            <a:ext cx="5424240" cy="377641"/>
          </a:xfrm>
          <a:prstGeom prst="rect">
            <a:avLst/>
          </a:prstGeom>
        </p:spPr>
        <p:txBody>
          <a:bodyPr lIns="0" tIns="0" rIns="0" bIns="0" rtlCol="0" anchor="t">
            <a:spAutoFit/>
          </a:bodyPr>
          <a:lstStyle/>
          <a:p>
            <a:pPr algn="just">
              <a:lnSpc>
                <a:spcPts val="2946"/>
              </a:lnSpc>
            </a:pPr>
            <a:r>
              <a:rPr lang="en-US" sz="2104" b="1">
                <a:solidFill>
                  <a:srgbClr val="38A5B8"/>
                </a:solidFill>
                <a:latin typeface="Public Sans Bold"/>
                <a:ea typeface="Public Sans Bold"/>
                <a:cs typeface="Public Sans Bold"/>
                <a:sym typeface="Public Sans Bold"/>
              </a:rPr>
              <a:t>Strong Effect</a:t>
            </a:r>
          </a:p>
        </p:txBody>
      </p:sp>
      <p:sp>
        <p:nvSpPr>
          <p:cNvPr id="17" name="TextBox 17"/>
          <p:cNvSpPr txBox="1"/>
          <p:nvPr/>
        </p:nvSpPr>
        <p:spPr>
          <a:xfrm>
            <a:off x="3296616" y="5633452"/>
            <a:ext cx="4706506" cy="377641"/>
          </a:xfrm>
          <a:prstGeom prst="rect">
            <a:avLst/>
          </a:prstGeom>
        </p:spPr>
        <p:txBody>
          <a:bodyPr lIns="0" tIns="0" rIns="0" bIns="0" rtlCol="0" anchor="t">
            <a:spAutoFit/>
          </a:bodyPr>
          <a:lstStyle/>
          <a:p>
            <a:pPr algn="just">
              <a:lnSpc>
                <a:spcPts val="2946"/>
              </a:lnSpc>
            </a:pPr>
            <a:r>
              <a:rPr lang="en-US" sz="2104" b="1" dirty="0">
                <a:solidFill>
                  <a:srgbClr val="38A5B8"/>
                </a:solidFill>
                <a:latin typeface="Public Sans Bold"/>
                <a:ea typeface="Public Sans Bold"/>
                <a:cs typeface="Public Sans Bold"/>
                <a:sym typeface="Public Sans Bold"/>
              </a:rPr>
              <a:t>High Follow-Up</a:t>
            </a:r>
          </a:p>
        </p:txBody>
      </p:sp>
      <p:sp>
        <p:nvSpPr>
          <p:cNvPr id="18" name="TextBox 18"/>
          <p:cNvSpPr txBox="1"/>
          <p:nvPr/>
        </p:nvSpPr>
        <p:spPr>
          <a:xfrm>
            <a:off x="3296616" y="4595552"/>
            <a:ext cx="4706506" cy="961409"/>
          </a:xfrm>
          <a:prstGeom prst="rect">
            <a:avLst/>
          </a:prstGeom>
        </p:spPr>
        <p:txBody>
          <a:bodyPr lIns="0" tIns="0" rIns="0" bIns="0" rtlCol="0" anchor="t">
            <a:spAutoFit/>
          </a:bodyPr>
          <a:lstStyle/>
          <a:p>
            <a:pPr algn="l">
              <a:lnSpc>
                <a:spcPts val="2587"/>
              </a:lnSpc>
            </a:pPr>
            <a:r>
              <a:rPr lang="en-US" sz="1848">
                <a:solidFill>
                  <a:srgbClr val="000000"/>
                </a:solidFill>
                <a:latin typeface="Public Sans"/>
                <a:ea typeface="Public Sans"/>
                <a:cs typeface="Public Sans"/>
                <a:sym typeface="Public Sans"/>
              </a:rPr>
              <a:t>Evening walk-in hours were linked to 84% higher odds of completing 30-day follow-up (odds ratio 1.84).</a:t>
            </a:r>
          </a:p>
        </p:txBody>
      </p:sp>
      <p:sp>
        <p:nvSpPr>
          <p:cNvPr id="19" name="TextBox 19"/>
          <p:cNvSpPr txBox="1"/>
          <p:nvPr/>
        </p:nvSpPr>
        <p:spPr>
          <a:xfrm>
            <a:off x="3296616" y="5903265"/>
            <a:ext cx="4706506" cy="637991"/>
          </a:xfrm>
          <a:prstGeom prst="rect">
            <a:avLst/>
          </a:prstGeom>
        </p:spPr>
        <p:txBody>
          <a:bodyPr lIns="0" tIns="0" rIns="0" bIns="0" rtlCol="0" anchor="t">
            <a:spAutoFit/>
          </a:bodyPr>
          <a:lstStyle/>
          <a:p>
            <a:pPr algn="l">
              <a:lnSpc>
                <a:spcPts val="2587"/>
              </a:lnSpc>
            </a:pPr>
            <a:r>
              <a:rPr lang="en-US" sz="1848">
                <a:solidFill>
                  <a:srgbClr val="000000"/>
                </a:solidFill>
                <a:latin typeface="Public Sans"/>
                <a:ea typeface="Public Sans"/>
                <a:cs typeface="Public Sans"/>
                <a:sym typeface="Public Sans"/>
              </a:rPr>
              <a:t>71.4% of records showed completed follow-up within 30 days.</a:t>
            </a:r>
          </a:p>
        </p:txBody>
      </p:sp>
      <p:sp>
        <p:nvSpPr>
          <p:cNvPr id="20" name="TextBox 20"/>
          <p:cNvSpPr txBox="1"/>
          <p:nvPr/>
        </p:nvSpPr>
        <p:spPr>
          <a:xfrm>
            <a:off x="3296616" y="6812298"/>
            <a:ext cx="4706506" cy="377641"/>
          </a:xfrm>
          <a:prstGeom prst="rect">
            <a:avLst/>
          </a:prstGeom>
        </p:spPr>
        <p:txBody>
          <a:bodyPr lIns="0" tIns="0" rIns="0" bIns="0" rtlCol="0" anchor="t">
            <a:spAutoFit/>
          </a:bodyPr>
          <a:lstStyle/>
          <a:p>
            <a:pPr algn="just">
              <a:lnSpc>
                <a:spcPts val="2946"/>
              </a:lnSpc>
            </a:pPr>
            <a:r>
              <a:rPr lang="en-US" sz="2104" b="1">
                <a:solidFill>
                  <a:srgbClr val="38A5B8"/>
                </a:solidFill>
                <a:latin typeface="Public Sans Bold"/>
                <a:ea typeface="Public Sans Bold"/>
                <a:cs typeface="Public Sans Bold"/>
                <a:sym typeface="Public Sans Bold"/>
              </a:rPr>
              <a:t>Highly Significant</a:t>
            </a:r>
          </a:p>
        </p:txBody>
      </p:sp>
      <p:sp>
        <p:nvSpPr>
          <p:cNvPr id="21" name="TextBox 21"/>
          <p:cNvSpPr txBox="1"/>
          <p:nvPr/>
        </p:nvSpPr>
        <p:spPr>
          <a:xfrm>
            <a:off x="3296616" y="7206963"/>
            <a:ext cx="4706506" cy="637991"/>
          </a:xfrm>
          <a:prstGeom prst="rect">
            <a:avLst/>
          </a:prstGeom>
        </p:spPr>
        <p:txBody>
          <a:bodyPr lIns="0" tIns="0" rIns="0" bIns="0" rtlCol="0" anchor="t">
            <a:spAutoFit/>
          </a:bodyPr>
          <a:lstStyle/>
          <a:p>
            <a:pPr algn="l">
              <a:lnSpc>
                <a:spcPts val="2587"/>
              </a:lnSpc>
            </a:pPr>
            <a:r>
              <a:rPr lang="en-US" sz="1848">
                <a:solidFill>
                  <a:srgbClr val="000000"/>
                </a:solidFill>
                <a:latin typeface="Public Sans"/>
                <a:ea typeface="Public Sans"/>
                <a:cs typeface="Public Sans"/>
                <a:sym typeface="Public Sans"/>
              </a:rPr>
              <a:t>p &lt; 0.001, with a tight 95% confidence interval of 1.71 to 1.98.</a:t>
            </a:r>
          </a:p>
        </p:txBody>
      </p:sp>
      <p:sp>
        <p:nvSpPr>
          <p:cNvPr id="22" name="TextBox 22"/>
          <p:cNvSpPr txBox="1"/>
          <p:nvPr/>
        </p:nvSpPr>
        <p:spPr>
          <a:xfrm>
            <a:off x="3296616" y="8115996"/>
            <a:ext cx="4706506" cy="377641"/>
          </a:xfrm>
          <a:prstGeom prst="rect">
            <a:avLst/>
          </a:prstGeom>
        </p:spPr>
        <p:txBody>
          <a:bodyPr lIns="0" tIns="0" rIns="0" bIns="0" rtlCol="0" anchor="t">
            <a:spAutoFit/>
          </a:bodyPr>
          <a:lstStyle/>
          <a:p>
            <a:pPr algn="just">
              <a:lnSpc>
                <a:spcPts val="2946"/>
              </a:lnSpc>
            </a:pPr>
            <a:r>
              <a:rPr lang="en-US" sz="2104" b="1">
                <a:solidFill>
                  <a:srgbClr val="38A5B8"/>
                </a:solidFill>
                <a:latin typeface="Public Sans Bold"/>
                <a:ea typeface="Public Sans Bold"/>
                <a:cs typeface="Public Sans Bold"/>
                <a:sym typeface="Public Sans Bold"/>
              </a:rPr>
              <a:t>Large Sample</a:t>
            </a:r>
          </a:p>
        </p:txBody>
      </p:sp>
      <p:sp>
        <p:nvSpPr>
          <p:cNvPr id="23" name="TextBox 23"/>
          <p:cNvSpPr txBox="1"/>
          <p:nvPr/>
        </p:nvSpPr>
        <p:spPr>
          <a:xfrm>
            <a:off x="3296616" y="8510661"/>
            <a:ext cx="4706506" cy="637991"/>
          </a:xfrm>
          <a:prstGeom prst="rect">
            <a:avLst/>
          </a:prstGeom>
        </p:spPr>
        <p:txBody>
          <a:bodyPr lIns="0" tIns="0" rIns="0" bIns="0" rtlCol="0" anchor="t">
            <a:spAutoFit/>
          </a:bodyPr>
          <a:lstStyle/>
          <a:p>
            <a:pPr algn="l">
              <a:lnSpc>
                <a:spcPts val="2587"/>
              </a:lnSpc>
            </a:pPr>
            <a:r>
              <a:rPr lang="en-US" sz="1848">
                <a:solidFill>
                  <a:srgbClr val="000000"/>
                </a:solidFill>
                <a:latin typeface="Public Sans"/>
                <a:ea typeface="Public Sans"/>
                <a:cs typeface="Public Sans"/>
                <a:sym typeface="Public Sans"/>
              </a:rPr>
              <a:t>N = 48,212, a sample big enough to feel trustworthy.</a:t>
            </a:r>
          </a:p>
        </p:txBody>
      </p:sp>
      <p:sp>
        <p:nvSpPr>
          <p:cNvPr id="24" name="TextBox 24"/>
          <p:cNvSpPr txBox="1"/>
          <p:nvPr/>
        </p:nvSpPr>
        <p:spPr>
          <a:xfrm>
            <a:off x="1297999" y="2794980"/>
            <a:ext cx="9016189" cy="717794"/>
          </a:xfrm>
          <a:prstGeom prst="rect">
            <a:avLst/>
          </a:prstGeom>
        </p:spPr>
        <p:txBody>
          <a:bodyPr lIns="0" tIns="0" rIns="0" bIns="0" rtlCol="0" anchor="t">
            <a:spAutoFit/>
          </a:bodyPr>
          <a:lstStyle/>
          <a:p>
            <a:pPr algn="just">
              <a:lnSpc>
                <a:spcPts val="2857"/>
              </a:lnSpc>
            </a:pPr>
            <a:r>
              <a:rPr lang="en-US" sz="2040">
                <a:solidFill>
                  <a:srgbClr val="000000"/>
                </a:solidFill>
                <a:latin typeface="Public Sans"/>
                <a:ea typeface="Public Sans"/>
                <a:cs typeface="Public Sans"/>
                <a:sym typeface="Public Sans"/>
              </a:rPr>
              <a:t>The model ran cleanly, and the output looked like a success story. Every number pointed in the same direction: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786" t="-37583" r="-9579" b="-4754"/>
            </a:stretch>
          </a:blipFill>
        </p:spPr>
        <p:txBody>
          <a:bodyPr/>
          <a:lstStyle/>
          <a:p>
            <a:endParaRPr lang="en-US"/>
          </a:p>
        </p:txBody>
      </p:sp>
      <p:sp>
        <p:nvSpPr>
          <p:cNvPr id="3" name="Freeform 3"/>
          <p:cNvSpPr/>
          <p:nvPr/>
        </p:nvSpPr>
        <p:spPr>
          <a:xfrm>
            <a:off x="-2035574" y="360039"/>
            <a:ext cx="9116678" cy="9082490"/>
          </a:xfrm>
          <a:custGeom>
            <a:avLst/>
            <a:gdLst/>
            <a:ahLst/>
            <a:cxnLst/>
            <a:rect l="l" t="t" r="r" b="b"/>
            <a:pathLst>
              <a:path w="9116678" h="9082490">
                <a:moveTo>
                  <a:pt x="0" y="0"/>
                </a:moveTo>
                <a:lnTo>
                  <a:pt x="9116678" y="0"/>
                </a:lnTo>
                <a:lnTo>
                  <a:pt x="9116678" y="9082490"/>
                </a:lnTo>
                <a:lnTo>
                  <a:pt x="0" y="9082490"/>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grpSp>
        <p:nvGrpSpPr>
          <p:cNvPr id="4" name="Group 4"/>
          <p:cNvGrpSpPr/>
          <p:nvPr/>
        </p:nvGrpSpPr>
        <p:grpSpPr>
          <a:xfrm>
            <a:off x="-1176833" y="1588465"/>
            <a:ext cx="7155828" cy="7155828"/>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34566" r="-34566"/>
              </a:stretch>
            </a:blipFill>
          </p:spPr>
          <p:txBody>
            <a:bodyPr/>
            <a:lstStyle/>
            <a:p>
              <a:endParaRPr lang="en-US"/>
            </a:p>
          </p:txBody>
        </p:sp>
      </p:grpSp>
      <p:sp>
        <p:nvSpPr>
          <p:cNvPr id="6" name="TextBox 6"/>
          <p:cNvSpPr txBox="1"/>
          <p:nvPr/>
        </p:nvSpPr>
        <p:spPr>
          <a:xfrm>
            <a:off x="8805378" y="2121535"/>
            <a:ext cx="7727468" cy="1405757"/>
          </a:xfrm>
          <a:prstGeom prst="rect">
            <a:avLst/>
          </a:prstGeom>
        </p:spPr>
        <p:txBody>
          <a:bodyPr lIns="0" tIns="0" rIns="0" bIns="0" rtlCol="0" anchor="t">
            <a:spAutoFit/>
          </a:bodyPr>
          <a:lstStyle/>
          <a:p>
            <a:pPr marL="0" lvl="0" indent="0" algn="l">
              <a:lnSpc>
                <a:spcPts val="5443"/>
              </a:lnSpc>
              <a:spcBef>
                <a:spcPct val="0"/>
              </a:spcBef>
            </a:pPr>
            <a:r>
              <a:rPr lang="en-US" sz="5135" b="1">
                <a:solidFill>
                  <a:srgbClr val="38A5B8"/>
                </a:solidFill>
                <a:latin typeface="Aileron Ultra-Bold"/>
                <a:ea typeface="Aileron Ultra-Bold"/>
                <a:cs typeface="Aileron Ultra-Bold"/>
                <a:sym typeface="Aileron Ultra-Bold"/>
              </a:rPr>
              <a:t>Why Clean Output Can Still Be Wrong</a:t>
            </a:r>
          </a:p>
        </p:txBody>
      </p:sp>
      <p:sp>
        <p:nvSpPr>
          <p:cNvPr id="7" name="TextBox 7"/>
          <p:cNvSpPr txBox="1"/>
          <p:nvPr/>
        </p:nvSpPr>
        <p:spPr>
          <a:xfrm>
            <a:off x="8805378" y="3880562"/>
            <a:ext cx="7727468" cy="1861185"/>
          </a:xfrm>
          <a:prstGeom prst="rect">
            <a:avLst/>
          </a:prstGeom>
        </p:spPr>
        <p:txBody>
          <a:bodyPr lIns="0" tIns="0" rIns="0" bIns="0" rtlCol="0" anchor="t">
            <a:spAutoFit/>
          </a:bodyPr>
          <a:lstStyle/>
          <a:p>
            <a:pPr algn="just">
              <a:lnSpc>
                <a:spcPts val="2939"/>
              </a:lnSpc>
            </a:pPr>
            <a:r>
              <a:rPr lang="en-US" sz="2099">
                <a:solidFill>
                  <a:srgbClr val="000000"/>
                </a:solidFill>
                <a:latin typeface="Public Sans"/>
                <a:ea typeface="Public Sans"/>
                <a:cs typeface="Public Sans"/>
                <a:sym typeface="Public Sans"/>
              </a:rPr>
              <a:t>Our first analysis of Anysoma Health Group ran without a single error. It produced a strong, significant result that looked ready to report. But clean code is not the same as correct analysis. Five hidden problems shaped our answer before we ever ran the model:</a:t>
            </a:r>
          </a:p>
        </p:txBody>
      </p:sp>
      <p:sp>
        <p:nvSpPr>
          <p:cNvPr id="8" name="Freeform 8"/>
          <p:cNvSpPr/>
          <p:nvPr/>
        </p:nvSpPr>
        <p:spPr>
          <a:xfrm>
            <a:off x="8805378" y="6272919"/>
            <a:ext cx="307163" cy="307163"/>
          </a:xfrm>
          <a:custGeom>
            <a:avLst/>
            <a:gdLst/>
            <a:ahLst/>
            <a:cxnLst/>
            <a:rect l="l" t="t" r="r" b="b"/>
            <a:pathLst>
              <a:path w="307163" h="307163">
                <a:moveTo>
                  <a:pt x="0" y="0"/>
                </a:moveTo>
                <a:lnTo>
                  <a:pt x="307163" y="0"/>
                </a:lnTo>
                <a:lnTo>
                  <a:pt x="307163" y="307163"/>
                </a:lnTo>
                <a:lnTo>
                  <a:pt x="0" y="3071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TextBox 9"/>
          <p:cNvSpPr txBox="1"/>
          <p:nvPr/>
        </p:nvSpPr>
        <p:spPr>
          <a:xfrm>
            <a:off x="9267354" y="6180395"/>
            <a:ext cx="7840483" cy="435061"/>
          </a:xfrm>
          <a:prstGeom prst="rect">
            <a:avLst/>
          </a:prstGeom>
        </p:spPr>
        <p:txBody>
          <a:bodyPr lIns="0" tIns="0" rIns="0" bIns="0" rtlCol="0" anchor="t">
            <a:spAutoFit/>
          </a:bodyPr>
          <a:lstStyle/>
          <a:p>
            <a:pPr algn="just">
              <a:lnSpc>
                <a:spcPts val="3492"/>
              </a:lnSpc>
            </a:pPr>
            <a:r>
              <a:rPr lang="en-US" sz="2494" b="1">
                <a:solidFill>
                  <a:srgbClr val="000000"/>
                </a:solidFill>
                <a:latin typeface="Public Sans Bold"/>
                <a:ea typeface="Public Sans Bold"/>
                <a:cs typeface="Public Sans Bold"/>
                <a:sym typeface="Public Sans Bold"/>
              </a:rPr>
              <a:t>One Visit, Many Rows</a:t>
            </a:r>
          </a:p>
        </p:txBody>
      </p:sp>
      <p:sp>
        <p:nvSpPr>
          <p:cNvPr id="10" name="Freeform 10"/>
          <p:cNvSpPr/>
          <p:nvPr/>
        </p:nvSpPr>
        <p:spPr>
          <a:xfrm>
            <a:off x="8805378" y="6714192"/>
            <a:ext cx="307163" cy="307163"/>
          </a:xfrm>
          <a:custGeom>
            <a:avLst/>
            <a:gdLst/>
            <a:ahLst/>
            <a:cxnLst/>
            <a:rect l="l" t="t" r="r" b="b"/>
            <a:pathLst>
              <a:path w="307163" h="307163">
                <a:moveTo>
                  <a:pt x="0" y="0"/>
                </a:moveTo>
                <a:lnTo>
                  <a:pt x="307163" y="0"/>
                </a:lnTo>
                <a:lnTo>
                  <a:pt x="307163" y="307163"/>
                </a:lnTo>
                <a:lnTo>
                  <a:pt x="0" y="3071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TextBox 11"/>
          <p:cNvSpPr txBox="1"/>
          <p:nvPr/>
        </p:nvSpPr>
        <p:spPr>
          <a:xfrm>
            <a:off x="9267354" y="6621668"/>
            <a:ext cx="7840483" cy="435061"/>
          </a:xfrm>
          <a:prstGeom prst="rect">
            <a:avLst/>
          </a:prstGeom>
        </p:spPr>
        <p:txBody>
          <a:bodyPr lIns="0" tIns="0" rIns="0" bIns="0" rtlCol="0" anchor="t">
            <a:spAutoFit/>
          </a:bodyPr>
          <a:lstStyle/>
          <a:p>
            <a:pPr algn="just">
              <a:lnSpc>
                <a:spcPts val="3492"/>
              </a:lnSpc>
            </a:pPr>
            <a:r>
              <a:rPr lang="en-US" sz="2494" b="1">
                <a:solidFill>
                  <a:srgbClr val="000000"/>
                </a:solidFill>
                <a:latin typeface="Public Sans Bold"/>
                <a:ea typeface="Public Sans Bold"/>
                <a:cs typeface="Public Sans Bold"/>
                <a:sym typeface="Public Sans Bold"/>
              </a:rPr>
              <a:t>One Patient, Several IDs</a:t>
            </a:r>
          </a:p>
        </p:txBody>
      </p:sp>
      <p:sp>
        <p:nvSpPr>
          <p:cNvPr id="12" name="Freeform 12"/>
          <p:cNvSpPr/>
          <p:nvPr/>
        </p:nvSpPr>
        <p:spPr>
          <a:xfrm>
            <a:off x="8805378" y="7155464"/>
            <a:ext cx="307163" cy="307163"/>
          </a:xfrm>
          <a:custGeom>
            <a:avLst/>
            <a:gdLst/>
            <a:ahLst/>
            <a:cxnLst/>
            <a:rect l="l" t="t" r="r" b="b"/>
            <a:pathLst>
              <a:path w="307163" h="307163">
                <a:moveTo>
                  <a:pt x="0" y="0"/>
                </a:moveTo>
                <a:lnTo>
                  <a:pt x="307163" y="0"/>
                </a:lnTo>
                <a:lnTo>
                  <a:pt x="307163" y="307164"/>
                </a:lnTo>
                <a:lnTo>
                  <a:pt x="0" y="3071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TextBox 13"/>
          <p:cNvSpPr txBox="1"/>
          <p:nvPr/>
        </p:nvSpPr>
        <p:spPr>
          <a:xfrm>
            <a:off x="9267354" y="7062941"/>
            <a:ext cx="7840483" cy="435061"/>
          </a:xfrm>
          <a:prstGeom prst="rect">
            <a:avLst/>
          </a:prstGeom>
        </p:spPr>
        <p:txBody>
          <a:bodyPr lIns="0" tIns="0" rIns="0" bIns="0" rtlCol="0" anchor="t">
            <a:spAutoFit/>
          </a:bodyPr>
          <a:lstStyle/>
          <a:p>
            <a:pPr algn="just">
              <a:lnSpc>
                <a:spcPts val="3492"/>
              </a:lnSpc>
            </a:pPr>
            <a:r>
              <a:rPr lang="en-US" sz="2494" b="1">
                <a:solidFill>
                  <a:srgbClr val="000000"/>
                </a:solidFill>
                <a:latin typeface="Public Sans Bold"/>
                <a:ea typeface="Public Sans Bold"/>
                <a:cs typeface="Public Sans Bold"/>
                <a:sym typeface="Public Sans Bold"/>
              </a:rPr>
              <a:t>Merges That Drop Data Silently</a:t>
            </a:r>
          </a:p>
        </p:txBody>
      </p:sp>
      <p:sp>
        <p:nvSpPr>
          <p:cNvPr id="14" name="Freeform 14"/>
          <p:cNvSpPr/>
          <p:nvPr/>
        </p:nvSpPr>
        <p:spPr>
          <a:xfrm>
            <a:off x="8805378" y="7596737"/>
            <a:ext cx="307163" cy="307163"/>
          </a:xfrm>
          <a:custGeom>
            <a:avLst/>
            <a:gdLst/>
            <a:ahLst/>
            <a:cxnLst/>
            <a:rect l="l" t="t" r="r" b="b"/>
            <a:pathLst>
              <a:path w="307163" h="307163">
                <a:moveTo>
                  <a:pt x="0" y="0"/>
                </a:moveTo>
                <a:lnTo>
                  <a:pt x="307163" y="0"/>
                </a:lnTo>
                <a:lnTo>
                  <a:pt x="307163" y="307163"/>
                </a:lnTo>
                <a:lnTo>
                  <a:pt x="0" y="3071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5" name="TextBox 15"/>
          <p:cNvSpPr txBox="1"/>
          <p:nvPr/>
        </p:nvSpPr>
        <p:spPr>
          <a:xfrm>
            <a:off x="9267354" y="7504213"/>
            <a:ext cx="7840483" cy="435061"/>
          </a:xfrm>
          <a:prstGeom prst="rect">
            <a:avLst/>
          </a:prstGeom>
        </p:spPr>
        <p:txBody>
          <a:bodyPr lIns="0" tIns="0" rIns="0" bIns="0" rtlCol="0" anchor="t">
            <a:spAutoFit/>
          </a:bodyPr>
          <a:lstStyle/>
          <a:p>
            <a:pPr algn="just">
              <a:lnSpc>
                <a:spcPts val="3492"/>
              </a:lnSpc>
            </a:pPr>
            <a:r>
              <a:rPr lang="en-US" sz="2494" b="1">
                <a:solidFill>
                  <a:srgbClr val="000000"/>
                </a:solidFill>
                <a:latin typeface="Public Sans Bold"/>
                <a:ea typeface="Public Sans Bold"/>
                <a:cs typeface="Public Sans Bold"/>
                <a:sym typeface="Public Sans Bold"/>
              </a:rPr>
              <a:t>The Wrong Unit of Analysis</a:t>
            </a:r>
          </a:p>
        </p:txBody>
      </p:sp>
      <p:sp>
        <p:nvSpPr>
          <p:cNvPr id="16" name="Freeform 16"/>
          <p:cNvSpPr/>
          <p:nvPr/>
        </p:nvSpPr>
        <p:spPr>
          <a:xfrm>
            <a:off x="8805378" y="8038010"/>
            <a:ext cx="307163" cy="307163"/>
          </a:xfrm>
          <a:custGeom>
            <a:avLst/>
            <a:gdLst/>
            <a:ahLst/>
            <a:cxnLst/>
            <a:rect l="l" t="t" r="r" b="b"/>
            <a:pathLst>
              <a:path w="307163" h="307163">
                <a:moveTo>
                  <a:pt x="0" y="0"/>
                </a:moveTo>
                <a:lnTo>
                  <a:pt x="307163" y="0"/>
                </a:lnTo>
                <a:lnTo>
                  <a:pt x="307163" y="307163"/>
                </a:lnTo>
                <a:lnTo>
                  <a:pt x="0" y="3071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7" name="TextBox 17"/>
          <p:cNvSpPr txBox="1"/>
          <p:nvPr/>
        </p:nvSpPr>
        <p:spPr>
          <a:xfrm>
            <a:off x="9267354" y="7945486"/>
            <a:ext cx="7840483" cy="435061"/>
          </a:xfrm>
          <a:prstGeom prst="rect">
            <a:avLst/>
          </a:prstGeom>
        </p:spPr>
        <p:txBody>
          <a:bodyPr lIns="0" tIns="0" rIns="0" bIns="0" rtlCol="0" anchor="t">
            <a:spAutoFit/>
          </a:bodyPr>
          <a:lstStyle/>
          <a:p>
            <a:pPr algn="just">
              <a:lnSpc>
                <a:spcPts val="3492"/>
              </a:lnSpc>
            </a:pPr>
            <a:r>
              <a:rPr lang="en-US" sz="2494" b="1">
                <a:solidFill>
                  <a:srgbClr val="000000"/>
                </a:solidFill>
                <a:latin typeface="Public Sans Bold"/>
                <a:ea typeface="Public Sans Bold"/>
                <a:cs typeface="Public Sans Bold"/>
                <a:sym typeface="Public Sans Bold"/>
              </a:rPr>
              <a:t>Confidence Without Checks</a:t>
            </a:r>
          </a:p>
        </p:txBody>
      </p:sp>
      <p:grpSp>
        <p:nvGrpSpPr>
          <p:cNvPr id="18" name="Group 18"/>
          <p:cNvGrpSpPr/>
          <p:nvPr/>
        </p:nvGrpSpPr>
        <p:grpSpPr>
          <a:xfrm>
            <a:off x="3723130" y="8993644"/>
            <a:ext cx="4097355" cy="4097355"/>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802"/>
            </a:solidFill>
          </p:spPr>
          <p:txBody>
            <a:bodyPr/>
            <a:lstStyle/>
            <a:p>
              <a:endParaRPr lang="en-US"/>
            </a:p>
          </p:txBody>
        </p:sp>
        <p:sp>
          <p:nvSpPr>
            <p:cNvPr id="20" name="TextBox 20"/>
            <p:cNvSpPr txBox="1"/>
            <p:nvPr/>
          </p:nvSpPr>
          <p:spPr>
            <a:xfrm>
              <a:off x="76200" y="19050"/>
              <a:ext cx="660400" cy="717550"/>
            </a:xfrm>
            <a:prstGeom prst="rect">
              <a:avLst/>
            </a:prstGeom>
          </p:spPr>
          <p:txBody>
            <a:bodyPr lIns="50800" tIns="50800" rIns="50800" bIns="50800" rtlCol="0" anchor="ctr"/>
            <a:lstStyle/>
            <a:p>
              <a:pPr algn="ctr">
                <a:lnSpc>
                  <a:spcPts val="2939"/>
                </a:lnSpc>
              </a:pPr>
              <a:endParaRPr/>
            </a:p>
          </p:txBody>
        </p:sp>
      </p:grpSp>
      <p:grpSp>
        <p:nvGrpSpPr>
          <p:cNvPr id="21" name="Group 21"/>
          <p:cNvGrpSpPr/>
          <p:nvPr/>
        </p:nvGrpSpPr>
        <p:grpSpPr>
          <a:xfrm>
            <a:off x="6728125" y="8260372"/>
            <a:ext cx="352978" cy="352978"/>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8A5B8"/>
            </a:solidFill>
          </p:spPr>
          <p:txBody>
            <a:bodyPr/>
            <a:lstStyle/>
            <a:p>
              <a:endParaRPr lang="en-US"/>
            </a:p>
          </p:txBody>
        </p:sp>
        <p:sp>
          <p:nvSpPr>
            <p:cNvPr id="23" name="TextBox 23"/>
            <p:cNvSpPr txBox="1"/>
            <p:nvPr/>
          </p:nvSpPr>
          <p:spPr>
            <a:xfrm>
              <a:off x="76200" y="19050"/>
              <a:ext cx="660400" cy="717550"/>
            </a:xfrm>
            <a:prstGeom prst="rect">
              <a:avLst/>
            </a:prstGeom>
          </p:spPr>
          <p:txBody>
            <a:bodyPr lIns="50800" tIns="50800" rIns="50800" bIns="50800" rtlCol="0" anchor="ctr"/>
            <a:lstStyle/>
            <a:p>
              <a:pPr algn="ctr">
                <a:lnSpc>
                  <a:spcPts val="2939"/>
                </a:lnSpc>
              </a:pPr>
              <a:endParaRPr/>
            </a:p>
          </p:txBody>
        </p:sp>
      </p:grpSp>
      <p:sp>
        <p:nvSpPr>
          <p:cNvPr id="24" name="Freeform 24"/>
          <p:cNvSpPr/>
          <p:nvPr/>
        </p:nvSpPr>
        <p:spPr>
          <a:xfrm>
            <a:off x="16165512" y="360039"/>
            <a:ext cx="1615855" cy="970675"/>
          </a:xfrm>
          <a:custGeom>
            <a:avLst/>
            <a:gdLst/>
            <a:ahLst/>
            <a:cxnLst/>
            <a:rect l="l" t="t" r="r" b="b"/>
            <a:pathLst>
              <a:path w="1615855" h="970675">
                <a:moveTo>
                  <a:pt x="0" y="0"/>
                </a:moveTo>
                <a:lnTo>
                  <a:pt x="1615855" y="0"/>
                </a:lnTo>
                <a:lnTo>
                  <a:pt x="1615855" y="970675"/>
                </a:lnTo>
                <a:lnTo>
                  <a:pt x="0" y="970675"/>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41151">
            <a:off x="-888644" y="-1837067"/>
            <a:ext cx="20065287" cy="13961134"/>
          </a:xfrm>
          <a:custGeom>
            <a:avLst/>
            <a:gdLst/>
            <a:ahLst/>
            <a:cxnLst/>
            <a:rect l="l" t="t" r="r" b="b"/>
            <a:pathLst>
              <a:path w="20065287" h="13961134">
                <a:moveTo>
                  <a:pt x="2200657" y="0"/>
                </a:moveTo>
                <a:lnTo>
                  <a:pt x="20065288" y="3912280"/>
                </a:lnTo>
                <a:lnTo>
                  <a:pt x="17864631" y="13961134"/>
                </a:lnTo>
                <a:lnTo>
                  <a:pt x="0" y="10048854"/>
                </a:lnTo>
                <a:lnTo>
                  <a:pt x="2200657" y="0"/>
                </a:lnTo>
                <a:close/>
              </a:path>
            </a:pathLst>
          </a:custGeom>
          <a:blipFill>
            <a:blip r:embed="rId3"/>
            <a:stretch>
              <a:fillRect l="-1241" r="-8451" b="-11342"/>
            </a:stretch>
          </a:blipFill>
        </p:spPr>
        <p:txBody>
          <a:bodyPr/>
          <a:lstStyle/>
          <a:p>
            <a:endParaRPr lang="en-US"/>
          </a:p>
        </p:txBody>
      </p:sp>
      <p:sp>
        <p:nvSpPr>
          <p:cNvPr id="3" name="TextBox 3"/>
          <p:cNvSpPr txBox="1"/>
          <p:nvPr/>
        </p:nvSpPr>
        <p:spPr>
          <a:xfrm>
            <a:off x="1088449" y="1123950"/>
            <a:ext cx="7466684" cy="1423291"/>
          </a:xfrm>
          <a:prstGeom prst="rect">
            <a:avLst/>
          </a:prstGeom>
        </p:spPr>
        <p:txBody>
          <a:bodyPr lIns="0" tIns="0" rIns="0" bIns="0" rtlCol="0" anchor="t">
            <a:spAutoFit/>
          </a:bodyPr>
          <a:lstStyle/>
          <a:p>
            <a:pPr marL="0" lvl="0" indent="0" algn="l">
              <a:lnSpc>
                <a:spcPts val="5508"/>
              </a:lnSpc>
              <a:spcBef>
                <a:spcPct val="0"/>
              </a:spcBef>
            </a:pPr>
            <a:r>
              <a:rPr lang="en-US" sz="5196" b="1">
                <a:solidFill>
                  <a:srgbClr val="38A5B8"/>
                </a:solidFill>
                <a:latin typeface="Aileron Ultra-Bold"/>
                <a:ea typeface="Aileron Ultra-Bold"/>
                <a:cs typeface="Aileron Ultra-Bold"/>
                <a:sym typeface="Aileron Ultra-Bold"/>
              </a:rPr>
              <a:t>What Was Hiding in the Data</a:t>
            </a:r>
          </a:p>
        </p:txBody>
      </p:sp>
      <p:sp>
        <p:nvSpPr>
          <p:cNvPr id="4" name="TextBox 4"/>
          <p:cNvSpPr txBox="1"/>
          <p:nvPr/>
        </p:nvSpPr>
        <p:spPr>
          <a:xfrm>
            <a:off x="1088449" y="2877861"/>
            <a:ext cx="8836407" cy="1054100"/>
          </a:xfrm>
          <a:prstGeom prst="rect">
            <a:avLst/>
          </a:prstGeom>
        </p:spPr>
        <p:txBody>
          <a:bodyPr lIns="0" tIns="0" rIns="0" bIns="0" rtlCol="0" anchor="t">
            <a:spAutoFit/>
          </a:bodyPr>
          <a:lstStyle/>
          <a:p>
            <a:pPr algn="just">
              <a:lnSpc>
                <a:spcPts val="2799"/>
              </a:lnSpc>
            </a:pPr>
            <a:r>
              <a:rPr lang="en-US" sz="1999">
                <a:solidFill>
                  <a:srgbClr val="000000"/>
                </a:solidFill>
                <a:latin typeface="Public Sans"/>
                <a:ea typeface="Public Sans"/>
                <a:cs typeface="Public Sans"/>
                <a:sym typeface="Public Sans"/>
              </a:rPr>
              <a:t>When we stopped trusting the output and looked at the data itself, the problems were visible right away. The numbers told a very different story about who was actually driving our results. Here is what we found:</a:t>
            </a:r>
          </a:p>
        </p:txBody>
      </p:sp>
      <p:pic>
        <p:nvPicPr>
          <p:cNvPr id="5" name="Picture 5"/>
          <p:cNvPicPr>
            <a:picLocks noChangeAspect="1"/>
          </p:cNvPicPr>
          <p:nvPr/>
        </p:nvPicPr>
        <p:blipFill>
          <a:blip r:embed="rId4"/>
          <a:stretch>
            <a:fillRect/>
          </a:stretch>
        </p:blipFill>
        <p:spPr>
          <a:xfrm>
            <a:off x="455594" y="5045237"/>
            <a:ext cx="4932268" cy="4325916"/>
          </a:xfrm>
          <a:prstGeom prst="rect">
            <a:avLst/>
          </a:prstGeom>
        </p:spPr>
      </p:pic>
      <p:pic>
        <p:nvPicPr>
          <p:cNvPr id="6" name="Picture 6"/>
          <p:cNvPicPr>
            <a:picLocks noChangeAspect="1"/>
          </p:cNvPicPr>
          <p:nvPr/>
        </p:nvPicPr>
        <p:blipFill>
          <a:blip r:embed="rId5"/>
          <a:stretch>
            <a:fillRect/>
          </a:stretch>
        </p:blipFill>
        <p:spPr>
          <a:xfrm>
            <a:off x="5960461" y="5085577"/>
            <a:ext cx="3730763" cy="4310504"/>
          </a:xfrm>
          <a:prstGeom prst="rect">
            <a:avLst/>
          </a:prstGeom>
        </p:spPr>
      </p:pic>
      <p:grpSp>
        <p:nvGrpSpPr>
          <p:cNvPr id="7" name="Group 7"/>
          <p:cNvGrpSpPr/>
          <p:nvPr/>
        </p:nvGrpSpPr>
        <p:grpSpPr>
          <a:xfrm>
            <a:off x="10795821" y="2935011"/>
            <a:ext cx="6383965" cy="5622953"/>
            <a:chOff x="0" y="0"/>
            <a:chExt cx="2721368" cy="2396963"/>
          </a:xfrm>
        </p:grpSpPr>
        <p:sp>
          <p:nvSpPr>
            <p:cNvPr id="8" name="Freeform 8"/>
            <p:cNvSpPr/>
            <p:nvPr/>
          </p:nvSpPr>
          <p:spPr>
            <a:xfrm>
              <a:off x="0" y="0"/>
              <a:ext cx="2721368" cy="2396963"/>
            </a:xfrm>
            <a:custGeom>
              <a:avLst/>
              <a:gdLst/>
              <a:ahLst/>
              <a:cxnLst/>
              <a:rect l="l" t="t" r="r" b="b"/>
              <a:pathLst>
                <a:path w="2721368" h="2396963">
                  <a:moveTo>
                    <a:pt x="48509" y="0"/>
                  </a:moveTo>
                  <a:lnTo>
                    <a:pt x="2672860" y="0"/>
                  </a:lnTo>
                  <a:cubicBezTo>
                    <a:pt x="2699650" y="0"/>
                    <a:pt x="2721368" y="21718"/>
                    <a:pt x="2721368" y="48509"/>
                  </a:cubicBezTo>
                  <a:lnTo>
                    <a:pt x="2721368" y="2348455"/>
                  </a:lnTo>
                  <a:cubicBezTo>
                    <a:pt x="2721368" y="2375245"/>
                    <a:pt x="2699650" y="2396963"/>
                    <a:pt x="2672860" y="2396963"/>
                  </a:cubicBezTo>
                  <a:lnTo>
                    <a:pt x="48509" y="2396963"/>
                  </a:lnTo>
                  <a:cubicBezTo>
                    <a:pt x="21718" y="2396963"/>
                    <a:pt x="0" y="2375245"/>
                    <a:pt x="0" y="2348455"/>
                  </a:cubicBezTo>
                  <a:lnTo>
                    <a:pt x="0" y="48509"/>
                  </a:lnTo>
                  <a:cubicBezTo>
                    <a:pt x="0" y="21718"/>
                    <a:pt x="21718" y="0"/>
                    <a:pt x="48509" y="0"/>
                  </a:cubicBezTo>
                  <a:close/>
                </a:path>
              </a:pathLst>
            </a:custGeom>
            <a:solidFill>
              <a:srgbClr val="F2F2F2"/>
            </a:solidFill>
          </p:spPr>
          <p:txBody>
            <a:bodyPr/>
            <a:lstStyle/>
            <a:p>
              <a:endParaRPr lang="en-US"/>
            </a:p>
          </p:txBody>
        </p:sp>
        <p:sp>
          <p:nvSpPr>
            <p:cNvPr id="9" name="TextBox 9"/>
            <p:cNvSpPr txBox="1"/>
            <p:nvPr/>
          </p:nvSpPr>
          <p:spPr>
            <a:xfrm>
              <a:off x="0" y="-47625"/>
              <a:ext cx="2721368" cy="2444588"/>
            </a:xfrm>
            <a:prstGeom prst="rect">
              <a:avLst/>
            </a:prstGeom>
          </p:spPr>
          <p:txBody>
            <a:bodyPr lIns="31386" tIns="31386" rIns="31386" bIns="31386" rtlCol="0" anchor="ctr"/>
            <a:lstStyle/>
            <a:p>
              <a:pPr algn="ctr">
                <a:lnSpc>
                  <a:spcPts val="3257"/>
                </a:lnSpc>
              </a:pPr>
              <a:endParaRPr/>
            </a:p>
          </p:txBody>
        </p:sp>
      </p:grpSp>
      <p:sp>
        <p:nvSpPr>
          <p:cNvPr id="10" name="TextBox 10"/>
          <p:cNvSpPr txBox="1"/>
          <p:nvPr/>
        </p:nvSpPr>
        <p:spPr>
          <a:xfrm>
            <a:off x="11019021" y="3476096"/>
            <a:ext cx="5952908" cy="600598"/>
          </a:xfrm>
          <a:prstGeom prst="rect">
            <a:avLst/>
          </a:prstGeom>
        </p:spPr>
        <p:txBody>
          <a:bodyPr lIns="0" tIns="0" rIns="0" bIns="0" rtlCol="0" anchor="t">
            <a:spAutoFit/>
          </a:bodyPr>
          <a:lstStyle/>
          <a:p>
            <a:pPr marL="0" lvl="0" indent="0" algn="just">
              <a:lnSpc>
                <a:spcPts val="2348"/>
              </a:lnSpc>
              <a:spcBef>
                <a:spcPct val="0"/>
              </a:spcBef>
            </a:pPr>
            <a:r>
              <a:rPr lang="en-US" sz="1677">
                <a:solidFill>
                  <a:srgbClr val="000000"/>
                </a:solidFill>
                <a:latin typeface="Public Sans"/>
                <a:ea typeface="Public Sans"/>
                <a:cs typeface="Public Sans"/>
                <a:sym typeface="Public Sans"/>
              </a:rPr>
              <a:t>Each workflow step was its own row. A single visit became four or five rows, and every row counted as a vote.</a:t>
            </a:r>
          </a:p>
        </p:txBody>
      </p:sp>
      <p:sp>
        <p:nvSpPr>
          <p:cNvPr id="11" name="TextBox 11"/>
          <p:cNvSpPr txBox="1"/>
          <p:nvPr/>
        </p:nvSpPr>
        <p:spPr>
          <a:xfrm>
            <a:off x="11019021" y="3058068"/>
            <a:ext cx="5952908" cy="416803"/>
          </a:xfrm>
          <a:prstGeom prst="rect">
            <a:avLst/>
          </a:prstGeom>
        </p:spPr>
        <p:txBody>
          <a:bodyPr lIns="0" tIns="0" rIns="0" bIns="0" rtlCol="0" anchor="t">
            <a:spAutoFit/>
          </a:bodyPr>
          <a:lstStyle/>
          <a:p>
            <a:pPr algn="just">
              <a:lnSpc>
                <a:spcPts val="3351"/>
              </a:lnSpc>
            </a:pPr>
            <a:r>
              <a:rPr lang="en-US" sz="2394" b="1">
                <a:solidFill>
                  <a:srgbClr val="38A5B8"/>
                </a:solidFill>
                <a:latin typeface="Public Sans Bold"/>
                <a:ea typeface="Public Sans Bold"/>
                <a:cs typeface="Public Sans Bold"/>
                <a:sym typeface="Public Sans Bold"/>
              </a:rPr>
              <a:t>One Visit, Many Rows</a:t>
            </a:r>
          </a:p>
        </p:txBody>
      </p:sp>
      <p:sp>
        <p:nvSpPr>
          <p:cNvPr id="12" name="TextBox 12"/>
          <p:cNvSpPr txBox="1"/>
          <p:nvPr/>
        </p:nvSpPr>
        <p:spPr>
          <a:xfrm>
            <a:off x="11019021" y="4874368"/>
            <a:ext cx="6628476" cy="1196174"/>
          </a:xfrm>
          <a:prstGeom prst="rect">
            <a:avLst/>
          </a:prstGeom>
        </p:spPr>
        <p:txBody>
          <a:bodyPr lIns="0" tIns="0" rIns="0" bIns="0" rtlCol="0" anchor="t">
            <a:spAutoFit/>
          </a:bodyPr>
          <a:lstStyle/>
          <a:p>
            <a:pPr marL="0" lvl="0" indent="0" algn="just">
              <a:lnSpc>
                <a:spcPts val="2348"/>
              </a:lnSpc>
              <a:spcBef>
                <a:spcPct val="0"/>
              </a:spcBef>
            </a:pPr>
            <a:r>
              <a:rPr lang="en-US" sz="1677">
                <a:solidFill>
                  <a:srgbClr val="000000"/>
                </a:solidFill>
                <a:latin typeface="Public Sans"/>
                <a:ea typeface="Public Sans"/>
                <a:cs typeface="Public Sans"/>
                <a:sym typeface="Public Sans"/>
              </a:rPr>
              <a:t>Evening walk-ins received a kiosk ID the registry did not recognize, so one person could appear as several.</a:t>
            </a:r>
          </a:p>
          <a:p>
            <a:pPr marL="0" lvl="0" indent="0" algn="just">
              <a:lnSpc>
                <a:spcPts val="2348"/>
              </a:lnSpc>
              <a:spcBef>
                <a:spcPct val="0"/>
              </a:spcBef>
            </a:pPr>
            <a:endParaRPr lang="en-US" sz="1677">
              <a:solidFill>
                <a:srgbClr val="000000"/>
              </a:solidFill>
              <a:latin typeface="Public Sans"/>
              <a:ea typeface="Public Sans"/>
              <a:cs typeface="Public Sans"/>
              <a:sym typeface="Public Sans"/>
            </a:endParaRPr>
          </a:p>
          <a:p>
            <a:pPr marL="0" lvl="0" indent="0" algn="just">
              <a:lnSpc>
                <a:spcPts val="2348"/>
              </a:lnSpc>
              <a:spcBef>
                <a:spcPct val="0"/>
              </a:spcBef>
            </a:pPr>
            <a:endParaRPr lang="en-US" sz="1677">
              <a:solidFill>
                <a:srgbClr val="000000"/>
              </a:solidFill>
              <a:latin typeface="Public Sans"/>
              <a:ea typeface="Public Sans"/>
              <a:cs typeface="Public Sans"/>
              <a:sym typeface="Public Sans"/>
            </a:endParaRPr>
          </a:p>
        </p:txBody>
      </p:sp>
      <p:sp>
        <p:nvSpPr>
          <p:cNvPr id="13" name="TextBox 13"/>
          <p:cNvSpPr txBox="1"/>
          <p:nvPr/>
        </p:nvSpPr>
        <p:spPr>
          <a:xfrm>
            <a:off x="11019021" y="4456340"/>
            <a:ext cx="5952908" cy="416803"/>
          </a:xfrm>
          <a:prstGeom prst="rect">
            <a:avLst/>
          </a:prstGeom>
        </p:spPr>
        <p:txBody>
          <a:bodyPr lIns="0" tIns="0" rIns="0" bIns="0" rtlCol="0" anchor="t">
            <a:spAutoFit/>
          </a:bodyPr>
          <a:lstStyle/>
          <a:p>
            <a:pPr algn="just">
              <a:lnSpc>
                <a:spcPts val="3351"/>
              </a:lnSpc>
            </a:pPr>
            <a:r>
              <a:rPr lang="en-US" sz="2394" b="1">
                <a:solidFill>
                  <a:srgbClr val="38A5B8"/>
                </a:solidFill>
                <a:latin typeface="Public Sans Bold"/>
                <a:ea typeface="Public Sans Bold"/>
                <a:cs typeface="Public Sans Bold"/>
                <a:sym typeface="Public Sans Bold"/>
              </a:rPr>
              <a:t>One Patient, Several IDs</a:t>
            </a:r>
          </a:p>
        </p:txBody>
      </p:sp>
      <p:sp>
        <p:nvSpPr>
          <p:cNvPr id="14" name="TextBox 14"/>
          <p:cNvSpPr txBox="1"/>
          <p:nvPr/>
        </p:nvSpPr>
        <p:spPr>
          <a:xfrm>
            <a:off x="11019021" y="6274255"/>
            <a:ext cx="5952908" cy="898386"/>
          </a:xfrm>
          <a:prstGeom prst="rect">
            <a:avLst/>
          </a:prstGeom>
        </p:spPr>
        <p:txBody>
          <a:bodyPr lIns="0" tIns="0" rIns="0" bIns="0" rtlCol="0" anchor="t">
            <a:spAutoFit/>
          </a:bodyPr>
          <a:lstStyle/>
          <a:p>
            <a:pPr marL="0" lvl="0" indent="0" algn="just">
              <a:lnSpc>
                <a:spcPts val="2348"/>
              </a:lnSpc>
              <a:spcBef>
                <a:spcPct val="0"/>
              </a:spcBef>
            </a:pPr>
            <a:r>
              <a:rPr lang="en-US" sz="1677">
                <a:solidFill>
                  <a:srgbClr val="000000"/>
                </a:solidFill>
                <a:latin typeface="Public Sans"/>
                <a:ea typeface="Public Sans"/>
                <a:cs typeface="Public Sans"/>
                <a:sym typeface="Public Sans"/>
              </a:rPr>
              <a:t>Keeping only matched records deleted almost every evening walk-in visit, which was the exposure we were trying to study.</a:t>
            </a:r>
          </a:p>
        </p:txBody>
      </p:sp>
      <p:sp>
        <p:nvSpPr>
          <p:cNvPr id="15" name="TextBox 15"/>
          <p:cNvSpPr txBox="1"/>
          <p:nvPr/>
        </p:nvSpPr>
        <p:spPr>
          <a:xfrm>
            <a:off x="11019021" y="5856226"/>
            <a:ext cx="5952908" cy="416803"/>
          </a:xfrm>
          <a:prstGeom prst="rect">
            <a:avLst/>
          </a:prstGeom>
        </p:spPr>
        <p:txBody>
          <a:bodyPr lIns="0" tIns="0" rIns="0" bIns="0" rtlCol="0" anchor="t">
            <a:spAutoFit/>
          </a:bodyPr>
          <a:lstStyle/>
          <a:p>
            <a:pPr algn="just">
              <a:lnSpc>
                <a:spcPts val="3351"/>
              </a:lnSpc>
            </a:pPr>
            <a:r>
              <a:rPr lang="en-US" sz="2394" b="1">
                <a:solidFill>
                  <a:srgbClr val="38A5B8"/>
                </a:solidFill>
                <a:latin typeface="Public Sans Bold"/>
                <a:ea typeface="Public Sans Bold"/>
                <a:cs typeface="Public Sans Bold"/>
                <a:sym typeface="Public Sans Bold"/>
              </a:rPr>
              <a:t>The Merge Removed the Pilot</a:t>
            </a:r>
          </a:p>
        </p:txBody>
      </p:sp>
      <p:sp>
        <p:nvSpPr>
          <p:cNvPr id="16" name="TextBox 16"/>
          <p:cNvSpPr txBox="1"/>
          <p:nvPr/>
        </p:nvSpPr>
        <p:spPr>
          <a:xfrm>
            <a:off x="11019021" y="7674141"/>
            <a:ext cx="5952908" cy="600598"/>
          </a:xfrm>
          <a:prstGeom prst="rect">
            <a:avLst/>
          </a:prstGeom>
        </p:spPr>
        <p:txBody>
          <a:bodyPr lIns="0" tIns="0" rIns="0" bIns="0" rtlCol="0" anchor="t">
            <a:spAutoFit/>
          </a:bodyPr>
          <a:lstStyle/>
          <a:p>
            <a:pPr marL="0" lvl="0" indent="0" algn="just">
              <a:lnSpc>
                <a:spcPts val="2348"/>
              </a:lnSpc>
              <a:spcBef>
                <a:spcPct val="0"/>
              </a:spcBef>
            </a:pPr>
            <a:r>
              <a:rPr lang="en-US" sz="1677">
                <a:solidFill>
                  <a:srgbClr val="000000"/>
                </a:solidFill>
                <a:latin typeface="Public Sans"/>
                <a:ea typeface="Public Sans"/>
                <a:cs typeface="Public Sans"/>
                <a:sym typeface="Public Sans"/>
              </a:rPr>
              <a:t>48,212 rows, 21,530 visits, 11,237 IDs, 9,406 people. The model used rows; leadership asked about people.</a:t>
            </a:r>
          </a:p>
        </p:txBody>
      </p:sp>
      <p:sp>
        <p:nvSpPr>
          <p:cNvPr id="17" name="TextBox 17"/>
          <p:cNvSpPr txBox="1"/>
          <p:nvPr/>
        </p:nvSpPr>
        <p:spPr>
          <a:xfrm>
            <a:off x="11019021" y="7256113"/>
            <a:ext cx="5952908" cy="416803"/>
          </a:xfrm>
          <a:prstGeom prst="rect">
            <a:avLst/>
          </a:prstGeom>
        </p:spPr>
        <p:txBody>
          <a:bodyPr lIns="0" tIns="0" rIns="0" bIns="0" rtlCol="0" anchor="t">
            <a:spAutoFit/>
          </a:bodyPr>
          <a:lstStyle/>
          <a:p>
            <a:pPr algn="just">
              <a:lnSpc>
                <a:spcPts val="3351"/>
              </a:lnSpc>
            </a:pPr>
            <a:r>
              <a:rPr lang="en-US" sz="2394" b="1">
                <a:solidFill>
                  <a:srgbClr val="38A5B8"/>
                </a:solidFill>
                <a:latin typeface="Public Sans Bold"/>
                <a:ea typeface="Public Sans Bold"/>
                <a:cs typeface="Public Sans Bold"/>
                <a:sym typeface="Public Sans Bold"/>
              </a:rPr>
              <a:t>What Is N?</a:t>
            </a:r>
          </a:p>
        </p:txBody>
      </p:sp>
      <p:sp>
        <p:nvSpPr>
          <p:cNvPr id="18" name="Freeform 18"/>
          <p:cNvSpPr/>
          <p:nvPr/>
        </p:nvSpPr>
        <p:spPr>
          <a:xfrm rot="2871075">
            <a:off x="15350015" y="-2421040"/>
            <a:ext cx="5078392" cy="5072044"/>
          </a:xfrm>
          <a:custGeom>
            <a:avLst/>
            <a:gdLst/>
            <a:ahLst/>
            <a:cxnLst/>
            <a:rect l="l" t="t" r="r" b="b"/>
            <a:pathLst>
              <a:path w="5078392" h="5072044">
                <a:moveTo>
                  <a:pt x="0" y="0"/>
                </a:moveTo>
                <a:lnTo>
                  <a:pt x="5078392" y="0"/>
                </a:lnTo>
                <a:lnTo>
                  <a:pt x="5078392" y="5072044"/>
                </a:lnTo>
                <a:lnTo>
                  <a:pt x="0" y="5072044"/>
                </a:lnTo>
                <a:lnTo>
                  <a:pt x="0" y="0"/>
                </a:lnTo>
                <a:close/>
              </a:path>
            </a:pathLst>
          </a:custGeom>
          <a:blipFill>
            <a:blip>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19" name="Freeform 19"/>
          <p:cNvSpPr/>
          <p:nvPr/>
        </p:nvSpPr>
        <p:spPr>
          <a:xfrm>
            <a:off x="16451373" y="114982"/>
            <a:ext cx="1615855" cy="970675"/>
          </a:xfrm>
          <a:custGeom>
            <a:avLst/>
            <a:gdLst/>
            <a:ahLst/>
            <a:cxnLst/>
            <a:rect l="l" t="t" r="r" b="b"/>
            <a:pathLst>
              <a:path w="1615855" h="970675">
                <a:moveTo>
                  <a:pt x="0" y="0"/>
                </a:moveTo>
                <a:lnTo>
                  <a:pt x="1615854" y="0"/>
                </a:lnTo>
                <a:lnTo>
                  <a:pt x="1615854" y="970676"/>
                </a:lnTo>
                <a:lnTo>
                  <a:pt x="0" y="970676"/>
                </a:lnTo>
                <a:lnTo>
                  <a:pt x="0" y="0"/>
                </a:lnTo>
                <a:close/>
              </a:path>
            </a:pathLst>
          </a:custGeom>
          <a:blipFill>
            <a:blip r:embed="rId7"/>
            <a:stretch>
              <a:fillRect/>
            </a:stretch>
          </a:blipFill>
        </p:spPr>
        <p:txBody>
          <a:bodyPr/>
          <a:lstStyle/>
          <a:p>
            <a:endParaRPr lang="en-US"/>
          </a:p>
        </p:txBody>
      </p:sp>
      <p:sp>
        <p:nvSpPr>
          <p:cNvPr id="20" name="TextBox 20"/>
          <p:cNvSpPr txBox="1"/>
          <p:nvPr/>
        </p:nvSpPr>
        <p:spPr>
          <a:xfrm>
            <a:off x="1028700" y="4961503"/>
            <a:ext cx="5952908" cy="416803"/>
          </a:xfrm>
          <a:prstGeom prst="rect">
            <a:avLst/>
          </a:prstGeom>
        </p:spPr>
        <p:txBody>
          <a:bodyPr lIns="0" tIns="0" rIns="0" bIns="0" rtlCol="0" anchor="t">
            <a:spAutoFit/>
          </a:bodyPr>
          <a:lstStyle/>
          <a:p>
            <a:pPr algn="just">
              <a:lnSpc>
                <a:spcPts val="3351"/>
              </a:lnSpc>
            </a:pPr>
            <a:r>
              <a:rPr lang="en-US" sz="2394" b="1">
                <a:solidFill>
                  <a:srgbClr val="38A5B8"/>
                </a:solidFill>
                <a:latin typeface="Public Sans Bold"/>
                <a:ea typeface="Public Sans Bold"/>
                <a:cs typeface="Public Sans Bold"/>
                <a:sym typeface="Public Sans Bold"/>
              </a:rPr>
              <a:t>Who Is Doing the Voting?</a:t>
            </a:r>
          </a:p>
        </p:txBody>
      </p:sp>
      <p:sp>
        <p:nvSpPr>
          <p:cNvPr id="21" name="TextBox 21"/>
          <p:cNvSpPr txBox="1"/>
          <p:nvPr/>
        </p:nvSpPr>
        <p:spPr>
          <a:xfrm>
            <a:off x="5506653" y="4961503"/>
            <a:ext cx="5952908" cy="416803"/>
          </a:xfrm>
          <a:prstGeom prst="rect">
            <a:avLst/>
          </a:prstGeom>
        </p:spPr>
        <p:txBody>
          <a:bodyPr lIns="0" tIns="0" rIns="0" bIns="0" rtlCol="0" anchor="t">
            <a:spAutoFit/>
          </a:bodyPr>
          <a:lstStyle/>
          <a:p>
            <a:pPr algn="just">
              <a:lnSpc>
                <a:spcPts val="3351"/>
              </a:lnSpc>
            </a:pPr>
            <a:r>
              <a:rPr lang="en-US" sz="2394" b="1">
                <a:solidFill>
                  <a:srgbClr val="38A5B8"/>
                </a:solidFill>
                <a:latin typeface="Public Sans Bold"/>
                <a:ea typeface="Public Sans Bold"/>
                <a:cs typeface="Public Sans Bold"/>
                <a:sym typeface="Public Sans Bold"/>
              </a:rPr>
              <a:t>Who the Merge Removed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12777" r="-9579" b="-24805"/>
            </a:stretch>
          </a:blipFill>
        </p:spPr>
        <p:txBody>
          <a:bodyPr/>
          <a:lstStyle/>
          <a:p>
            <a:endParaRPr lang="en-US"/>
          </a:p>
        </p:txBody>
      </p:sp>
      <p:grpSp>
        <p:nvGrpSpPr>
          <p:cNvPr id="3" name="Group 3"/>
          <p:cNvGrpSpPr/>
          <p:nvPr/>
        </p:nvGrpSpPr>
        <p:grpSpPr>
          <a:xfrm>
            <a:off x="-161849" y="7006156"/>
            <a:ext cx="18449849" cy="3280844"/>
            <a:chOff x="0" y="0"/>
            <a:chExt cx="4859220" cy="864091"/>
          </a:xfrm>
        </p:grpSpPr>
        <p:sp>
          <p:nvSpPr>
            <p:cNvPr id="4" name="Freeform 4"/>
            <p:cNvSpPr/>
            <p:nvPr/>
          </p:nvSpPr>
          <p:spPr>
            <a:xfrm>
              <a:off x="0" y="0"/>
              <a:ext cx="4859220" cy="864091"/>
            </a:xfrm>
            <a:custGeom>
              <a:avLst/>
              <a:gdLst/>
              <a:ahLst/>
              <a:cxnLst/>
              <a:rect l="l" t="t" r="r" b="b"/>
              <a:pathLst>
                <a:path w="4859220" h="864091">
                  <a:moveTo>
                    <a:pt x="0" y="0"/>
                  </a:moveTo>
                  <a:lnTo>
                    <a:pt x="4859220" y="0"/>
                  </a:lnTo>
                  <a:lnTo>
                    <a:pt x="4859220" y="864091"/>
                  </a:lnTo>
                  <a:lnTo>
                    <a:pt x="0" y="864091"/>
                  </a:lnTo>
                  <a:close/>
                </a:path>
              </a:pathLst>
            </a:custGeom>
            <a:solidFill>
              <a:srgbClr val="38A5B8"/>
            </a:solidFill>
          </p:spPr>
          <p:txBody>
            <a:bodyPr/>
            <a:lstStyle/>
            <a:p>
              <a:endParaRPr lang="en-US"/>
            </a:p>
          </p:txBody>
        </p:sp>
        <p:sp>
          <p:nvSpPr>
            <p:cNvPr id="5" name="TextBox 5"/>
            <p:cNvSpPr txBox="1"/>
            <p:nvPr/>
          </p:nvSpPr>
          <p:spPr>
            <a:xfrm>
              <a:off x="0" y="-47625"/>
              <a:ext cx="4859220" cy="911716"/>
            </a:xfrm>
            <a:prstGeom prst="rect">
              <a:avLst/>
            </a:prstGeom>
          </p:spPr>
          <p:txBody>
            <a:bodyPr lIns="50800" tIns="50800" rIns="50800" bIns="50800" rtlCol="0" anchor="ctr"/>
            <a:lstStyle/>
            <a:p>
              <a:pPr algn="ctr">
                <a:lnSpc>
                  <a:spcPts val="2886"/>
                </a:lnSpc>
              </a:pPr>
              <a:endParaRPr/>
            </a:p>
          </p:txBody>
        </p:sp>
      </p:grpSp>
      <p:grpSp>
        <p:nvGrpSpPr>
          <p:cNvPr id="6" name="Group 6"/>
          <p:cNvGrpSpPr/>
          <p:nvPr/>
        </p:nvGrpSpPr>
        <p:grpSpPr>
          <a:xfrm>
            <a:off x="1028700" y="5045679"/>
            <a:ext cx="7889911" cy="4374546"/>
            <a:chOff x="0" y="0"/>
            <a:chExt cx="3007683" cy="1667604"/>
          </a:xfrm>
        </p:grpSpPr>
        <p:sp>
          <p:nvSpPr>
            <p:cNvPr id="7" name="Freeform 7"/>
            <p:cNvSpPr/>
            <p:nvPr/>
          </p:nvSpPr>
          <p:spPr>
            <a:xfrm>
              <a:off x="0" y="0"/>
              <a:ext cx="3007683" cy="1667604"/>
            </a:xfrm>
            <a:custGeom>
              <a:avLst/>
              <a:gdLst/>
              <a:ahLst/>
              <a:cxnLst/>
              <a:rect l="l" t="t" r="r" b="b"/>
              <a:pathLst>
                <a:path w="3007683" h="1667604">
                  <a:moveTo>
                    <a:pt x="39250" y="0"/>
                  </a:moveTo>
                  <a:lnTo>
                    <a:pt x="2968433" y="0"/>
                  </a:lnTo>
                  <a:cubicBezTo>
                    <a:pt x="2990110" y="0"/>
                    <a:pt x="3007683" y="17573"/>
                    <a:pt x="3007683" y="39250"/>
                  </a:cubicBezTo>
                  <a:lnTo>
                    <a:pt x="3007683" y="1628355"/>
                  </a:lnTo>
                  <a:cubicBezTo>
                    <a:pt x="3007683" y="1638764"/>
                    <a:pt x="3003548" y="1648748"/>
                    <a:pt x="2996187" y="1656108"/>
                  </a:cubicBezTo>
                  <a:cubicBezTo>
                    <a:pt x="2988826" y="1663469"/>
                    <a:pt x="2978843" y="1667604"/>
                    <a:pt x="2968433" y="1667604"/>
                  </a:cubicBezTo>
                  <a:lnTo>
                    <a:pt x="39250" y="1667604"/>
                  </a:lnTo>
                  <a:cubicBezTo>
                    <a:pt x="28840" y="1667604"/>
                    <a:pt x="18857" y="1663469"/>
                    <a:pt x="11496" y="1656108"/>
                  </a:cubicBezTo>
                  <a:cubicBezTo>
                    <a:pt x="4135" y="1648748"/>
                    <a:pt x="0" y="1638764"/>
                    <a:pt x="0" y="1628355"/>
                  </a:cubicBezTo>
                  <a:lnTo>
                    <a:pt x="0" y="39250"/>
                  </a:lnTo>
                  <a:cubicBezTo>
                    <a:pt x="0" y="28840"/>
                    <a:pt x="4135" y="18857"/>
                    <a:pt x="11496" y="11496"/>
                  </a:cubicBezTo>
                  <a:cubicBezTo>
                    <a:pt x="18857" y="4135"/>
                    <a:pt x="28840" y="0"/>
                    <a:pt x="39250" y="0"/>
                  </a:cubicBezTo>
                  <a:close/>
                </a:path>
              </a:pathLst>
            </a:custGeom>
            <a:solidFill>
              <a:srgbClr val="F2F2F2"/>
            </a:solidFill>
          </p:spPr>
          <p:txBody>
            <a:bodyPr/>
            <a:lstStyle/>
            <a:p>
              <a:endParaRPr lang="en-US"/>
            </a:p>
          </p:txBody>
        </p:sp>
        <p:sp>
          <p:nvSpPr>
            <p:cNvPr id="8" name="TextBox 8"/>
            <p:cNvSpPr txBox="1"/>
            <p:nvPr/>
          </p:nvSpPr>
          <p:spPr>
            <a:xfrm>
              <a:off x="0" y="-47625"/>
              <a:ext cx="3007683" cy="1715229"/>
            </a:xfrm>
            <a:prstGeom prst="rect">
              <a:avLst/>
            </a:prstGeom>
          </p:spPr>
          <p:txBody>
            <a:bodyPr lIns="35098" tIns="35098" rIns="35098" bIns="35098" rtlCol="0" anchor="ctr"/>
            <a:lstStyle/>
            <a:p>
              <a:pPr algn="ctr">
                <a:lnSpc>
                  <a:spcPts val="3257"/>
                </a:lnSpc>
              </a:pPr>
              <a:endParaRPr/>
            </a:p>
          </p:txBody>
        </p:sp>
      </p:grpSp>
      <p:grpSp>
        <p:nvGrpSpPr>
          <p:cNvPr id="9" name="Group 9"/>
          <p:cNvGrpSpPr/>
          <p:nvPr/>
        </p:nvGrpSpPr>
        <p:grpSpPr>
          <a:xfrm>
            <a:off x="9309640" y="5045679"/>
            <a:ext cx="7889911" cy="4374546"/>
            <a:chOff x="0" y="0"/>
            <a:chExt cx="3007683" cy="1667604"/>
          </a:xfrm>
        </p:grpSpPr>
        <p:sp>
          <p:nvSpPr>
            <p:cNvPr id="10" name="Freeform 10"/>
            <p:cNvSpPr/>
            <p:nvPr/>
          </p:nvSpPr>
          <p:spPr>
            <a:xfrm>
              <a:off x="0" y="0"/>
              <a:ext cx="3007683" cy="1667604"/>
            </a:xfrm>
            <a:custGeom>
              <a:avLst/>
              <a:gdLst/>
              <a:ahLst/>
              <a:cxnLst/>
              <a:rect l="l" t="t" r="r" b="b"/>
              <a:pathLst>
                <a:path w="3007683" h="1667604">
                  <a:moveTo>
                    <a:pt x="39250" y="0"/>
                  </a:moveTo>
                  <a:lnTo>
                    <a:pt x="2968433" y="0"/>
                  </a:lnTo>
                  <a:cubicBezTo>
                    <a:pt x="2990110" y="0"/>
                    <a:pt x="3007683" y="17573"/>
                    <a:pt x="3007683" y="39250"/>
                  </a:cubicBezTo>
                  <a:lnTo>
                    <a:pt x="3007683" y="1628355"/>
                  </a:lnTo>
                  <a:cubicBezTo>
                    <a:pt x="3007683" y="1638764"/>
                    <a:pt x="3003548" y="1648748"/>
                    <a:pt x="2996187" y="1656108"/>
                  </a:cubicBezTo>
                  <a:cubicBezTo>
                    <a:pt x="2988826" y="1663469"/>
                    <a:pt x="2978843" y="1667604"/>
                    <a:pt x="2968433" y="1667604"/>
                  </a:cubicBezTo>
                  <a:lnTo>
                    <a:pt x="39250" y="1667604"/>
                  </a:lnTo>
                  <a:cubicBezTo>
                    <a:pt x="28840" y="1667604"/>
                    <a:pt x="18857" y="1663469"/>
                    <a:pt x="11496" y="1656108"/>
                  </a:cubicBezTo>
                  <a:cubicBezTo>
                    <a:pt x="4135" y="1648748"/>
                    <a:pt x="0" y="1638764"/>
                    <a:pt x="0" y="1628355"/>
                  </a:cubicBezTo>
                  <a:lnTo>
                    <a:pt x="0" y="39250"/>
                  </a:lnTo>
                  <a:cubicBezTo>
                    <a:pt x="0" y="28840"/>
                    <a:pt x="4135" y="18857"/>
                    <a:pt x="11496" y="11496"/>
                  </a:cubicBezTo>
                  <a:cubicBezTo>
                    <a:pt x="18857" y="4135"/>
                    <a:pt x="28840" y="0"/>
                    <a:pt x="39250" y="0"/>
                  </a:cubicBezTo>
                  <a:close/>
                </a:path>
              </a:pathLst>
            </a:custGeom>
            <a:solidFill>
              <a:srgbClr val="F2F2F2"/>
            </a:solidFill>
          </p:spPr>
          <p:txBody>
            <a:bodyPr/>
            <a:lstStyle/>
            <a:p>
              <a:endParaRPr lang="en-US"/>
            </a:p>
          </p:txBody>
        </p:sp>
        <p:sp>
          <p:nvSpPr>
            <p:cNvPr id="11" name="TextBox 11"/>
            <p:cNvSpPr txBox="1"/>
            <p:nvPr/>
          </p:nvSpPr>
          <p:spPr>
            <a:xfrm>
              <a:off x="0" y="-47625"/>
              <a:ext cx="3007683" cy="1715229"/>
            </a:xfrm>
            <a:prstGeom prst="rect">
              <a:avLst/>
            </a:prstGeom>
          </p:spPr>
          <p:txBody>
            <a:bodyPr lIns="35098" tIns="35098" rIns="35098" bIns="35098" rtlCol="0" anchor="ctr"/>
            <a:lstStyle/>
            <a:p>
              <a:pPr algn="ctr">
                <a:lnSpc>
                  <a:spcPts val="3257"/>
                </a:lnSpc>
              </a:pPr>
              <a:endParaRPr/>
            </a:p>
          </p:txBody>
        </p:sp>
      </p:grpSp>
      <p:sp>
        <p:nvSpPr>
          <p:cNvPr id="12" name="Freeform 12"/>
          <p:cNvSpPr/>
          <p:nvPr/>
        </p:nvSpPr>
        <p:spPr>
          <a:xfrm rot="5292291">
            <a:off x="7409414" y="-1998490"/>
            <a:ext cx="4738170" cy="4228816"/>
          </a:xfrm>
          <a:custGeom>
            <a:avLst/>
            <a:gdLst/>
            <a:ahLst/>
            <a:cxnLst/>
            <a:rect l="l" t="t" r="r" b="b"/>
            <a:pathLst>
              <a:path w="4738170" h="4228816">
                <a:moveTo>
                  <a:pt x="0" y="0"/>
                </a:moveTo>
                <a:lnTo>
                  <a:pt x="4738170" y="0"/>
                </a:lnTo>
                <a:lnTo>
                  <a:pt x="4738170" y="4228816"/>
                </a:lnTo>
                <a:lnTo>
                  <a:pt x="0" y="4228816"/>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grpSp>
        <p:nvGrpSpPr>
          <p:cNvPr id="13" name="Group 13"/>
          <p:cNvGrpSpPr/>
          <p:nvPr/>
        </p:nvGrpSpPr>
        <p:grpSpPr>
          <a:xfrm>
            <a:off x="8001602" y="-23627"/>
            <a:ext cx="5143199" cy="2571600"/>
            <a:chOff x="0" y="0"/>
            <a:chExt cx="6350000" cy="3175000"/>
          </a:xfrm>
        </p:grpSpPr>
        <p:sp>
          <p:nvSpPr>
            <p:cNvPr id="14" name="Freeform 14"/>
            <p:cNvSpPr/>
            <p:nvPr/>
          </p:nvSpPr>
          <p:spPr>
            <a:xfrm>
              <a:off x="0" y="0"/>
              <a:ext cx="6350000" cy="3175000"/>
            </a:xfrm>
            <a:custGeom>
              <a:avLst/>
              <a:gdLst/>
              <a:ahLst/>
              <a:cxnLst/>
              <a:rect l="l" t="t" r="r" b="b"/>
              <a:pathLst>
                <a:path w="6350000" h="3175000">
                  <a:moveTo>
                    <a:pt x="3175000" y="3175000"/>
                  </a:moveTo>
                  <a:cubicBezTo>
                    <a:pt x="1421498" y="3175000"/>
                    <a:pt x="0" y="1753502"/>
                    <a:pt x="0" y="0"/>
                  </a:cubicBezTo>
                  <a:lnTo>
                    <a:pt x="6350000" y="0"/>
                  </a:lnTo>
                  <a:cubicBezTo>
                    <a:pt x="6350000" y="1753502"/>
                    <a:pt x="4928502" y="3175000"/>
                    <a:pt x="3175000" y="3175000"/>
                  </a:cubicBezTo>
                  <a:close/>
                </a:path>
              </a:pathLst>
            </a:custGeom>
            <a:blipFill>
              <a:blip r:embed="rId5"/>
              <a:stretch>
                <a:fillRect t="-50000" b="-50000"/>
              </a:stretch>
            </a:blipFill>
          </p:spPr>
          <p:txBody>
            <a:bodyPr/>
            <a:lstStyle/>
            <a:p>
              <a:endParaRPr lang="en-US"/>
            </a:p>
          </p:txBody>
        </p:sp>
      </p:grpSp>
      <p:grpSp>
        <p:nvGrpSpPr>
          <p:cNvPr id="15" name="Group 15"/>
          <p:cNvGrpSpPr/>
          <p:nvPr/>
        </p:nvGrpSpPr>
        <p:grpSpPr>
          <a:xfrm>
            <a:off x="13144801" y="-23627"/>
            <a:ext cx="5143199" cy="2571600"/>
            <a:chOff x="0" y="0"/>
            <a:chExt cx="6350000" cy="3175000"/>
          </a:xfrm>
        </p:grpSpPr>
        <p:sp>
          <p:nvSpPr>
            <p:cNvPr id="16" name="Freeform 16"/>
            <p:cNvSpPr/>
            <p:nvPr/>
          </p:nvSpPr>
          <p:spPr>
            <a:xfrm>
              <a:off x="0" y="0"/>
              <a:ext cx="6350000" cy="3175000"/>
            </a:xfrm>
            <a:custGeom>
              <a:avLst/>
              <a:gdLst/>
              <a:ahLst/>
              <a:cxnLst/>
              <a:rect l="l" t="t" r="r" b="b"/>
              <a:pathLst>
                <a:path w="6350000" h="3175000">
                  <a:moveTo>
                    <a:pt x="3175000" y="3175000"/>
                  </a:moveTo>
                  <a:cubicBezTo>
                    <a:pt x="1421498" y="3175000"/>
                    <a:pt x="0" y="1753502"/>
                    <a:pt x="0" y="0"/>
                  </a:cubicBezTo>
                  <a:lnTo>
                    <a:pt x="6350000" y="0"/>
                  </a:lnTo>
                  <a:cubicBezTo>
                    <a:pt x="6350000" y="1753502"/>
                    <a:pt x="4928502" y="3175000"/>
                    <a:pt x="3175000" y="3175000"/>
                  </a:cubicBezTo>
                  <a:close/>
                </a:path>
              </a:pathLst>
            </a:custGeom>
            <a:blipFill>
              <a:blip r:embed="rId6"/>
              <a:stretch>
                <a:fillRect t="-50000" b="-50000"/>
              </a:stretch>
            </a:blipFill>
          </p:spPr>
          <p:txBody>
            <a:bodyPr/>
            <a:lstStyle/>
            <a:p>
              <a:endParaRPr lang="en-US"/>
            </a:p>
          </p:txBody>
        </p:sp>
      </p:grpSp>
      <p:sp>
        <p:nvSpPr>
          <p:cNvPr id="17" name="TextBox 17"/>
          <p:cNvSpPr txBox="1"/>
          <p:nvPr/>
        </p:nvSpPr>
        <p:spPr>
          <a:xfrm>
            <a:off x="1088449" y="1319323"/>
            <a:ext cx="6753342" cy="2117311"/>
          </a:xfrm>
          <a:prstGeom prst="rect">
            <a:avLst/>
          </a:prstGeom>
        </p:spPr>
        <p:txBody>
          <a:bodyPr lIns="0" tIns="0" rIns="0" bIns="0" rtlCol="0" anchor="t">
            <a:spAutoFit/>
          </a:bodyPr>
          <a:lstStyle/>
          <a:p>
            <a:pPr marL="0" lvl="0" indent="0" algn="l">
              <a:lnSpc>
                <a:spcPts val="5508"/>
              </a:lnSpc>
              <a:spcBef>
                <a:spcPct val="0"/>
              </a:spcBef>
            </a:pPr>
            <a:r>
              <a:rPr lang="en-US" sz="5196" b="1">
                <a:solidFill>
                  <a:srgbClr val="38A5B8"/>
                </a:solidFill>
                <a:latin typeface="Aileron Ultra-Bold"/>
                <a:ea typeface="Aileron Ultra-Bold"/>
                <a:cs typeface="Aileron Ultra-Bold"/>
                <a:sym typeface="Aileron Ultra-Bold"/>
              </a:rPr>
              <a:t>What Worked: Asking Simple Questions</a:t>
            </a:r>
          </a:p>
        </p:txBody>
      </p:sp>
      <p:sp>
        <p:nvSpPr>
          <p:cNvPr id="18" name="Freeform 18"/>
          <p:cNvSpPr/>
          <p:nvPr/>
        </p:nvSpPr>
        <p:spPr>
          <a:xfrm>
            <a:off x="468312" y="497143"/>
            <a:ext cx="1615855" cy="970675"/>
          </a:xfrm>
          <a:custGeom>
            <a:avLst/>
            <a:gdLst/>
            <a:ahLst/>
            <a:cxnLst/>
            <a:rect l="l" t="t" r="r" b="b"/>
            <a:pathLst>
              <a:path w="1615855" h="970675">
                <a:moveTo>
                  <a:pt x="0" y="0"/>
                </a:moveTo>
                <a:lnTo>
                  <a:pt x="1615855" y="0"/>
                </a:lnTo>
                <a:lnTo>
                  <a:pt x="1615855" y="970675"/>
                </a:lnTo>
                <a:lnTo>
                  <a:pt x="0" y="970675"/>
                </a:lnTo>
                <a:lnTo>
                  <a:pt x="0" y="0"/>
                </a:lnTo>
                <a:close/>
              </a:path>
            </a:pathLst>
          </a:custGeom>
          <a:blipFill>
            <a:blip r:embed="rId7"/>
            <a:stretch>
              <a:fillRect/>
            </a:stretch>
          </a:blipFill>
        </p:spPr>
        <p:txBody>
          <a:bodyPr/>
          <a:lstStyle/>
          <a:p>
            <a:endParaRPr lang="en-US"/>
          </a:p>
        </p:txBody>
      </p:sp>
      <p:grpSp>
        <p:nvGrpSpPr>
          <p:cNvPr id="19" name="Group 19"/>
          <p:cNvGrpSpPr/>
          <p:nvPr/>
        </p:nvGrpSpPr>
        <p:grpSpPr>
          <a:xfrm>
            <a:off x="5096933" y="5966627"/>
            <a:ext cx="2247900" cy="326950"/>
            <a:chOff x="0" y="0"/>
            <a:chExt cx="350838" cy="51028"/>
          </a:xfrm>
        </p:grpSpPr>
        <p:sp>
          <p:nvSpPr>
            <p:cNvPr id="20" name="Freeform 20"/>
            <p:cNvSpPr/>
            <p:nvPr/>
          </p:nvSpPr>
          <p:spPr>
            <a:xfrm>
              <a:off x="0" y="0"/>
              <a:ext cx="350838" cy="51028"/>
            </a:xfrm>
            <a:custGeom>
              <a:avLst/>
              <a:gdLst/>
              <a:ahLst/>
              <a:cxnLst/>
              <a:rect l="l" t="t" r="r" b="b"/>
              <a:pathLst>
                <a:path w="350838" h="51028">
                  <a:moveTo>
                    <a:pt x="17220" y="0"/>
                  </a:moveTo>
                  <a:lnTo>
                    <a:pt x="333618" y="0"/>
                  </a:lnTo>
                  <a:cubicBezTo>
                    <a:pt x="338185" y="0"/>
                    <a:pt x="342565" y="1814"/>
                    <a:pt x="345795" y="5044"/>
                  </a:cubicBezTo>
                  <a:cubicBezTo>
                    <a:pt x="349024" y="8273"/>
                    <a:pt x="350838" y="12653"/>
                    <a:pt x="350838" y="17220"/>
                  </a:cubicBezTo>
                  <a:lnTo>
                    <a:pt x="350838" y="33808"/>
                  </a:lnTo>
                  <a:cubicBezTo>
                    <a:pt x="350838" y="38375"/>
                    <a:pt x="349024" y="42755"/>
                    <a:pt x="345795" y="45985"/>
                  </a:cubicBezTo>
                  <a:cubicBezTo>
                    <a:pt x="342565" y="49214"/>
                    <a:pt x="338185" y="51028"/>
                    <a:pt x="333618" y="51028"/>
                  </a:cubicBezTo>
                  <a:lnTo>
                    <a:pt x="17220" y="51028"/>
                  </a:lnTo>
                  <a:cubicBezTo>
                    <a:pt x="12653" y="51028"/>
                    <a:pt x="8273" y="49214"/>
                    <a:pt x="5044" y="45985"/>
                  </a:cubicBezTo>
                  <a:cubicBezTo>
                    <a:pt x="1814" y="42755"/>
                    <a:pt x="0" y="38375"/>
                    <a:pt x="0" y="33808"/>
                  </a:cubicBezTo>
                  <a:lnTo>
                    <a:pt x="0" y="17220"/>
                  </a:lnTo>
                  <a:cubicBezTo>
                    <a:pt x="0" y="12653"/>
                    <a:pt x="1814" y="8273"/>
                    <a:pt x="5044" y="5044"/>
                  </a:cubicBezTo>
                  <a:cubicBezTo>
                    <a:pt x="8273" y="1814"/>
                    <a:pt x="12653" y="0"/>
                    <a:pt x="17220" y="0"/>
                  </a:cubicBezTo>
                  <a:close/>
                </a:path>
              </a:pathLst>
            </a:custGeom>
            <a:solidFill>
              <a:srgbClr val="F2F2F2"/>
            </a:solidFill>
            <a:ln w="38100" cap="sq">
              <a:solidFill>
                <a:srgbClr val="000000"/>
              </a:solidFill>
              <a:prstDash val="solid"/>
              <a:miter/>
            </a:ln>
          </p:spPr>
          <p:txBody>
            <a:bodyPr/>
            <a:lstStyle/>
            <a:p>
              <a:endParaRPr lang="en-US"/>
            </a:p>
          </p:txBody>
        </p:sp>
        <p:sp>
          <p:nvSpPr>
            <p:cNvPr id="21" name="TextBox 21"/>
            <p:cNvSpPr txBox="1"/>
            <p:nvPr/>
          </p:nvSpPr>
          <p:spPr>
            <a:xfrm>
              <a:off x="0" y="-57150"/>
              <a:ext cx="350838" cy="108178"/>
            </a:xfrm>
            <a:prstGeom prst="rect">
              <a:avLst/>
            </a:prstGeom>
          </p:spPr>
          <p:txBody>
            <a:bodyPr lIns="50800" tIns="50800" rIns="50800" bIns="50800" rtlCol="0" anchor="ctr"/>
            <a:lstStyle/>
            <a:p>
              <a:pPr algn="ctr">
                <a:lnSpc>
                  <a:spcPts val="3351"/>
                </a:lnSpc>
              </a:pPr>
              <a:endParaRPr/>
            </a:p>
          </p:txBody>
        </p:sp>
      </p:grpSp>
      <p:grpSp>
        <p:nvGrpSpPr>
          <p:cNvPr id="22" name="Group 22"/>
          <p:cNvGrpSpPr/>
          <p:nvPr/>
        </p:nvGrpSpPr>
        <p:grpSpPr>
          <a:xfrm>
            <a:off x="3003902" y="6666286"/>
            <a:ext cx="693156" cy="339870"/>
            <a:chOff x="0" y="0"/>
            <a:chExt cx="108184" cy="53045"/>
          </a:xfrm>
        </p:grpSpPr>
        <p:sp>
          <p:nvSpPr>
            <p:cNvPr id="23" name="Freeform 23"/>
            <p:cNvSpPr/>
            <p:nvPr/>
          </p:nvSpPr>
          <p:spPr>
            <a:xfrm>
              <a:off x="0" y="0"/>
              <a:ext cx="108184" cy="53045"/>
            </a:xfrm>
            <a:custGeom>
              <a:avLst/>
              <a:gdLst/>
              <a:ahLst/>
              <a:cxnLst/>
              <a:rect l="l" t="t" r="r" b="b"/>
              <a:pathLst>
                <a:path w="108184" h="53045">
                  <a:moveTo>
                    <a:pt x="26522" y="0"/>
                  </a:moveTo>
                  <a:lnTo>
                    <a:pt x="81661" y="0"/>
                  </a:lnTo>
                  <a:cubicBezTo>
                    <a:pt x="96309" y="0"/>
                    <a:pt x="108184" y="11874"/>
                    <a:pt x="108184" y="26522"/>
                  </a:cubicBezTo>
                  <a:lnTo>
                    <a:pt x="108184" y="26522"/>
                  </a:lnTo>
                  <a:cubicBezTo>
                    <a:pt x="108184" y="41170"/>
                    <a:pt x="96309" y="53045"/>
                    <a:pt x="81661" y="53045"/>
                  </a:cubicBezTo>
                  <a:lnTo>
                    <a:pt x="26522" y="53045"/>
                  </a:lnTo>
                  <a:cubicBezTo>
                    <a:pt x="11874" y="53045"/>
                    <a:pt x="0" y="41170"/>
                    <a:pt x="0" y="26522"/>
                  </a:cubicBezTo>
                  <a:lnTo>
                    <a:pt x="0" y="26522"/>
                  </a:lnTo>
                  <a:cubicBezTo>
                    <a:pt x="0" y="11874"/>
                    <a:pt x="11874" y="0"/>
                    <a:pt x="26522" y="0"/>
                  </a:cubicBezTo>
                  <a:close/>
                </a:path>
              </a:pathLst>
            </a:custGeom>
            <a:solidFill>
              <a:srgbClr val="F4F1EA"/>
            </a:solidFill>
            <a:ln w="38100" cap="sq">
              <a:solidFill>
                <a:srgbClr val="000000"/>
              </a:solidFill>
              <a:prstDash val="solid"/>
              <a:miter/>
            </a:ln>
          </p:spPr>
          <p:txBody>
            <a:bodyPr/>
            <a:lstStyle/>
            <a:p>
              <a:endParaRPr lang="en-US"/>
            </a:p>
          </p:txBody>
        </p:sp>
        <p:sp>
          <p:nvSpPr>
            <p:cNvPr id="24" name="TextBox 24"/>
            <p:cNvSpPr txBox="1"/>
            <p:nvPr/>
          </p:nvSpPr>
          <p:spPr>
            <a:xfrm>
              <a:off x="0" y="-57150"/>
              <a:ext cx="108184" cy="110195"/>
            </a:xfrm>
            <a:prstGeom prst="rect">
              <a:avLst/>
            </a:prstGeom>
          </p:spPr>
          <p:txBody>
            <a:bodyPr lIns="50800" tIns="50800" rIns="50800" bIns="50800" rtlCol="0" anchor="ctr"/>
            <a:lstStyle/>
            <a:p>
              <a:pPr algn="ctr">
                <a:lnSpc>
                  <a:spcPts val="3351"/>
                </a:lnSpc>
              </a:pPr>
              <a:endParaRPr/>
            </a:p>
          </p:txBody>
        </p:sp>
      </p:grpSp>
      <p:sp>
        <p:nvSpPr>
          <p:cNvPr id="25" name="TextBox 25"/>
          <p:cNvSpPr txBox="1"/>
          <p:nvPr/>
        </p:nvSpPr>
        <p:spPr>
          <a:xfrm>
            <a:off x="1373742" y="5909477"/>
            <a:ext cx="7180777" cy="2473325"/>
          </a:xfrm>
          <a:prstGeom prst="rect">
            <a:avLst/>
          </a:prstGeom>
        </p:spPr>
        <p:txBody>
          <a:bodyPr lIns="0" tIns="0" rIns="0" bIns="0" rtlCol="0" anchor="t">
            <a:spAutoFit/>
          </a:bodyPr>
          <a:lstStyle/>
          <a:p>
            <a:pPr marL="0" lvl="0" indent="0" algn="just">
              <a:lnSpc>
                <a:spcPts val="2800"/>
              </a:lnSpc>
              <a:spcBef>
                <a:spcPct val="0"/>
              </a:spcBef>
            </a:pPr>
            <a:r>
              <a:rPr lang="en-US" sz="2000">
                <a:solidFill>
                  <a:srgbClr val="000000"/>
                </a:solidFill>
                <a:latin typeface="Public Sans"/>
                <a:ea typeface="Public Sans"/>
                <a:cs typeface="Public Sans"/>
                <a:sym typeface="Public Sans"/>
              </a:rPr>
              <a:t>Before modeling again, we ran </a:t>
            </a:r>
            <a:r>
              <a:rPr lang="en-US" sz="2000" b="1">
                <a:solidFill>
                  <a:srgbClr val="A8322D"/>
                </a:solidFill>
                <a:latin typeface="Public Sans Bold"/>
                <a:ea typeface="Public Sans Bold"/>
                <a:cs typeface="Public Sans Bold"/>
                <a:sym typeface="Public Sans Bold"/>
              </a:rPr>
              <a:t>duplicates report</a:t>
            </a:r>
            <a:r>
              <a:rPr lang="en-US" sz="2000" b="1">
                <a:solidFill>
                  <a:srgbClr val="FF3131"/>
                </a:solidFill>
                <a:latin typeface="Public Sans Bold"/>
                <a:ea typeface="Public Sans Bold"/>
                <a:cs typeface="Public Sans Bold"/>
                <a:sym typeface="Public Sans Bold"/>
              </a:rPr>
              <a:t> </a:t>
            </a:r>
            <a:r>
              <a:rPr lang="en-US" sz="2000">
                <a:solidFill>
                  <a:srgbClr val="000000"/>
                </a:solidFill>
                <a:latin typeface="Public Sans"/>
                <a:ea typeface="Public Sans"/>
                <a:cs typeface="Public Sans"/>
                <a:sym typeface="Public Sans"/>
              </a:rPr>
              <a:t>and found many rows sharing the same patient, date, and department. Then we used </a:t>
            </a:r>
            <a:r>
              <a:rPr lang="en-US" sz="2000" b="1">
                <a:solidFill>
                  <a:srgbClr val="A8322D"/>
                </a:solidFill>
                <a:latin typeface="Public Sans Bold"/>
                <a:ea typeface="Public Sans Bold"/>
                <a:cs typeface="Public Sans Bold"/>
                <a:sym typeface="Public Sans Bold"/>
              </a:rPr>
              <a:t>isid</a:t>
            </a:r>
            <a:r>
              <a:rPr lang="en-US" sz="2000" b="1">
                <a:solidFill>
                  <a:srgbClr val="FF3131"/>
                </a:solidFill>
                <a:latin typeface="Public Sans Bold"/>
                <a:ea typeface="Public Sans Bold"/>
                <a:cs typeface="Public Sans Bold"/>
                <a:sym typeface="Public Sans Bold"/>
              </a:rPr>
              <a:t> </a:t>
            </a:r>
            <a:r>
              <a:rPr lang="en-US" sz="2000">
                <a:solidFill>
                  <a:srgbClr val="000000"/>
                </a:solidFill>
                <a:latin typeface="Public Sans"/>
                <a:ea typeface="Public Sans"/>
                <a:cs typeface="Public Sans"/>
                <a:sym typeface="Public Sans"/>
              </a:rPr>
              <a:t>to test our belief that each row was one visit. Stata answered with r(459): these variables do not uniquely identify the observations. For the first time, the data disagreed with us out loud. A quick count showed that each visit had been split into four or five rows.</a:t>
            </a:r>
          </a:p>
        </p:txBody>
      </p:sp>
      <p:sp>
        <p:nvSpPr>
          <p:cNvPr id="26" name="TextBox 26"/>
          <p:cNvSpPr txBox="1"/>
          <p:nvPr/>
        </p:nvSpPr>
        <p:spPr>
          <a:xfrm>
            <a:off x="1088449" y="3484544"/>
            <a:ext cx="16111101" cy="834390"/>
          </a:xfrm>
          <a:prstGeom prst="rect">
            <a:avLst/>
          </a:prstGeom>
        </p:spPr>
        <p:txBody>
          <a:bodyPr lIns="0" tIns="0" rIns="0" bIns="0" rtlCol="0" anchor="t">
            <a:spAutoFit/>
          </a:bodyPr>
          <a:lstStyle/>
          <a:p>
            <a:pPr algn="just">
              <a:lnSpc>
                <a:spcPts val="3359"/>
              </a:lnSpc>
            </a:pPr>
            <a:r>
              <a:rPr lang="en-US" sz="2399">
                <a:solidFill>
                  <a:srgbClr val="000000"/>
                </a:solidFill>
                <a:latin typeface="Public Sans"/>
                <a:ea typeface="Public Sans"/>
                <a:cs typeface="Public Sans"/>
                <a:sym typeface="Public Sans"/>
              </a:rPr>
              <a:t>We did not need a new model or a new method. We needed to stop trusting the output and ask the data two simple questions. Both answers had been available in Stata the whole time.</a:t>
            </a:r>
          </a:p>
        </p:txBody>
      </p:sp>
      <p:sp>
        <p:nvSpPr>
          <p:cNvPr id="27" name="TextBox 27"/>
          <p:cNvSpPr txBox="1"/>
          <p:nvPr/>
        </p:nvSpPr>
        <p:spPr>
          <a:xfrm>
            <a:off x="1373742" y="5249460"/>
            <a:ext cx="7180777" cy="527937"/>
          </a:xfrm>
          <a:prstGeom prst="rect">
            <a:avLst/>
          </a:prstGeom>
        </p:spPr>
        <p:txBody>
          <a:bodyPr lIns="0" tIns="0" rIns="0" bIns="0" rtlCol="0" anchor="t">
            <a:spAutoFit/>
          </a:bodyPr>
          <a:lstStyle/>
          <a:p>
            <a:pPr algn="just">
              <a:lnSpc>
                <a:spcPts val="4298"/>
              </a:lnSpc>
            </a:pPr>
            <a:r>
              <a:rPr lang="en-US" sz="3070" b="1">
                <a:solidFill>
                  <a:srgbClr val="38A5B8"/>
                </a:solidFill>
                <a:latin typeface="Public Sans Bold"/>
                <a:ea typeface="Public Sans Bold"/>
                <a:cs typeface="Public Sans Bold"/>
                <a:sym typeface="Public Sans Bold"/>
              </a:rPr>
              <a:t>Ask What One Row Is</a:t>
            </a:r>
          </a:p>
        </p:txBody>
      </p:sp>
      <p:sp>
        <p:nvSpPr>
          <p:cNvPr id="28" name="TextBox 28"/>
          <p:cNvSpPr txBox="1"/>
          <p:nvPr/>
        </p:nvSpPr>
        <p:spPr>
          <a:xfrm>
            <a:off x="9654682" y="5938052"/>
            <a:ext cx="7180777" cy="2473325"/>
          </a:xfrm>
          <a:prstGeom prst="rect">
            <a:avLst/>
          </a:prstGeom>
        </p:spPr>
        <p:txBody>
          <a:bodyPr lIns="0" tIns="0" rIns="0" bIns="0" rtlCol="0" anchor="t">
            <a:spAutoFit/>
          </a:bodyPr>
          <a:lstStyle/>
          <a:p>
            <a:pPr marL="0" lvl="0" indent="0" algn="just">
              <a:lnSpc>
                <a:spcPts val="2800"/>
              </a:lnSpc>
              <a:spcBef>
                <a:spcPct val="0"/>
              </a:spcBef>
            </a:pPr>
            <a:r>
              <a:rPr lang="en-US" sz="2000">
                <a:solidFill>
                  <a:srgbClr val="000000"/>
                </a:solidFill>
                <a:latin typeface="Public Sans"/>
                <a:ea typeface="Public Sans"/>
                <a:cs typeface="Public Sans"/>
                <a:sym typeface="Public Sans"/>
              </a:rPr>
              <a:t>The merge table had been telling us something from the start: 5,428 encounter rows never matched the registry. Instead of dropping them, we asked who they were. A simple cross-tab of the pilot flag by merge status showed that almost every unmatched row was an evening walk-in with a kiosk ID. The records we treated as housekeeping were the heart of the evaluation.</a:t>
            </a:r>
          </a:p>
        </p:txBody>
      </p:sp>
      <p:sp>
        <p:nvSpPr>
          <p:cNvPr id="29" name="TextBox 29"/>
          <p:cNvSpPr txBox="1"/>
          <p:nvPr/>
        </p:nvSpPr>
        <p:spPr>
          <a:xfrm>
            <a:off x="9654682" y="5249460"/>
            <a:ext cx="7180777" cy="527937"/>
          </a:xfrm>
          <a:prstGeom prst="rect">
            <a:avLst/>
          </a:prstGeom>
        </p:spPr>
        <p:txBody>
          <a:bodyPr lIns="0" tIns="0" rIns="0" bIns="0" rtlCol="0" anchor="t">
            <a:spAutoFit/>
          </a:bodyPr>
          <a:lstStyle/>
          <a:p>
            <a:pPr algn="just">
              <a:lnSpc>
                <a:spcPts val="4298"/>
              </a:lnSpc>
            </a:pPr>
            <a:r>
              <a:rPr lang="en-US" sz="3070" b="1">
                <a:solidFill>
                  <a:srgbClr val="38A5B8"/>
                </a:solidFill>
                <a:latin typeface="Public Sans Bold"/>
                <a:ea typeface="Public Sans Bold"/>
                <a:cs typeface="Public Sans Bold"/>
                <a:sym typeface="Public Sans Bold"/>
              </a:rPr>
              <a:t>Read the Merge as a Finding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2543276">
            <a:off x="-1077208" y="-4819875"/>
            <a:ext cx="20442416" cy="19926749"/>
          </a:xfrm>
          <a:custGeom>
            <a:avLst/>
            <a:gdLst/>
            <a:ahLst/>
            <a:cxnLst/>
            <a:rect l="l" t="t" r="r" b="b"/>
            <a:pathLst>
              <a:path w="20442416" h="19926749">
                <a:moveTo>
                  <a:pt x="0" y="12328800"/>
                </a:moveTo>
                <a:lnTo>
                  <a:pt x="13507466" y="0"/>
                </a:lnTo>
                <a:lnTo>
                  <a:pt x="20442416" y="7597950"/>
                </a:lnTo>
                <a:lnTo>
                  <a:pt x="6934950" y="19926750"/>
                </a:lnTo>
                <a:lnTo>
                  <a:pt x="0" y="12328800"/>
                </a:lnTo>
                <a:close/>
              </a:path>
            </a:pathLst>
          </a:custGeom>
          <a:blipFill>
            <a:blip r:embed="rId3"/>
            <a:stretch>
              <a:fillRect t="-1340" r="-39871"/>
            </a:stretch>
          </a:blipFill>
        </p:spPr>
        <p:txBody>
          <a:bodyPr/>
          <a:lstStyle/>
          <a:p>
            <a:endParaRPr lang="en-US"/>
          </a:p>
        </p:txBody>
      </p:sp>
      <p:grpSp>
        <p:nvGrpSpPr>
          <p:cNvPr id="3" name="Group 3"/>
          <p:cNvGrpSpPr/>
          <p:nvPr/>
        </p:nvGrpSpPr>
        <p:grpSpPr>
          <a:xfrm>
            <a:off x="12996759" y="0"/>
            <a:ext cx="5291241" cy="10287000"/>
            <a:chOff x="0" y="0"/>
            <a:chExt cx="1393578" cy="2709333"/>
          </a:xfrm>
        </p:grpSpPr>
        <p:sp>
          <p:nvSpPr>
            <p:cNvPr id="4" name="Freeform 4"/>
            <p:cNvSpPr/>
            <p:nvPr/>
          </p:nvSpPr>
          <p:spPr>
            <a:xfrm>
              <a:off x="0" y="0"/>
              <a:ext cx="1393578" cy="2709333"/>
            </a:xfrm>
            <a:custGeom>
              <a:avLst/>
              <a:gdLst/>
              <a:ahLst/>
              <a:cxnLst/>
              <a:rect l="l" t="t" r="r" b="b"/>
              <a:pathLst>
                <a:path w="1393578" h="2709333">
                  <a:moveTo>
                    <a:pt x="0" y="0"/>
                  </a:moveTo>
                  <a:lnTo>
                    <a:pt x="1393578" y="0"/>
                  </a:lnTo>
                  <a:lnTo>
                    <a:pt x="1393578" y="2709333"/>
                  </a:lnTo>
                  <a:lnTo>
                    <a:pt x="0" y="2709333"/>
                  </a:lnTo>
                  <a:close/>
                </a:path>
              </a:pathLst>
            </a:custGeom>
            <a:solidFill>
              <a:srgbClr val="0E62F2"/>
            </a:solidFill>
          </p:spPr>
          <p:txBody>
            <a:bodyPr/>
            <a:lstStyle/>
            <a:p>
              <a:endParaRPr lang="en-US"/>
            </a:p>
          </p:txBody>
        </p:sp>
        <p:sp>
          <p:nvSpPr>
            <p:cNvPr id="5" name="TextBox 5"/>
            <p:cNvSpPr txBox="1"/>
            <p:nvPr/>
          </p:nvSpPr>
          <p:spPr>
            <a:xfrm>
              <a:off x="0" y="-47625"/>
              <a:ext cx="1393578" cy="2756958"/>
            </a:xfrm>
            <a:prstGeom prst="rect">
              <a:avLst/>
            </a:prstGeom>
          </p:spPr>
          <p:txBody>
            <a:bodyPr lIns="50800" tIns="50800" rIns="50800" bIns="50800" rtlCol="0" anchor="ctr"/>
            <a:lstStyle/>
            <a:p>
              <a:pPr algn="ctr">
                <a:lnSpc>
                  <a:spcPts val="3258"/>
                </a:lnSpc>
              </a:pPr>
              <a:endParaRPr/>
            </a:p>
          </p:txBody>
        </p:sp>
      </p:grpSp>
      <p:grpSp>
        <p:nvGrpSpPr>
          <p:cNvPr id="6" name="Group 6"/>
          <p:cNvGrpSpPr/>
          <p:nvPr/>
        </p:nvGrpSpPr>
        <p:grpSpPr>
          <a:xfrm>
            <a:off x="9388061" y="748901"/>
            <a:ext cx="8252145" cy="4176516"/>
            <a:chOff x="0" y="0"/>
            <a:chExt cx="2946355" cy="1491188"/>
          </a:xfrm>
        </p:grpSpPr>
        <p:sp>
          <p:nvSpPr>
            <p:cNvPr id="7" name="Freeform 7"/>
            <p:cNvSpPr/>
            <p:nvPr/>
          </p:nvSpPr>
          <p:spPr>
            <a:xfrm>
              <a:off x="0" y="0"/>
              <a:ext cx="2946355" cy="1491188"/>
            </a:xfrm>
            <a:custGeom>
              <a:avLst/>
              <a:gdLst/>
              <a:ahLst/>
              <a:cxnLst/>
              <a:rect l="l" t="t" r="r" b="b"/>
              <a:pathLst>
                <a:path w="2946355" h="1491188">
                  <a:moveTo>
                    <a:pt x="37527" y="0"/>
                  </a:moveTo>
                  <a:lnTo>
                    <a:pt x="2908828" y="0"/>
                  </a:lnTo>
                  <a:cubicBezTo>
                    <a:pt x="2929554" y="0"/>
                    <a:pt x="2946355" y="16801"/>
                    <a:pt x="2946355" y="37527"/>
                  </a:cubicBezTo>
                  <a:lnTo>
                    <a:pt x="2946355" y="1453661"/>
                  </a:lnTo>
                  <a:cubicBezTo>
                    <a:pt x="2946355" y="1463614"/>
                    <a:pt x="2942401" y="1473159"/>
                    <a:pt x="2935363" y="1480196"/>
                  </a:cubicBezTo>
                  <a:cubicBezTo>
                    <a:pt x="2928326" y="1487234"/>
                    <a:pt x="2918781" y="1491188"/>
                    <a:pt x="2908828" y="1491188"/>
                  </a:cubicBezTo>
                  <a:lnTo>
                    <a:pt x="37527" y="1491188"/>
                  </a:lnTo>
                  <a:cubicBezTo>
                    <a:pt x="16801" y="1491188"/>
                    <a:pt x="0" y="1474386"/>
                    <a:pt x="0" y="1453661"/>
                  </a:cubicBezTo>
                  <a:lnTo>
                    <a:pt x="0" y="37527"/>
                  </a:lnTo>
                  <a:cubicBezTo>
                    <a:pt x="0" y="27574"/>
                    <a:pt x="3954" y="18029"/>
                    <a:pt x="10991" y="10991"/>
                  </a:cubicBezTo>
                  <a:cubicBezTo>
                    <a:pt x="18029" y="3954"/>
                    <a:pt x="27574" y="0"/>
                    <a:pt x="37527" y="0"/>
                  </a:cubicBezTo>
                  <a:close/>
                </a:path>
              </a:pathLst>
            </a:custGeom>
            <a:solidFill>
              <a:srgbClr val="F2F2F2"/>
            </a:solidFill>
          </p:spPr>
          <p:txBody>
            <a:bodyPr/>
            <a:lstStyle/>
            <a:p>
              <a:endParaRPr lang="en-US"/>
            </a:p>
          </p:txBody>
        </p:sp>
        <p:sp>
          <p:nvSpPr>
            <p:cNvPr id="8" name="TextBox 8"/>
            <p:cNvSpPr txBox="1"/>
            <p:nvPr/>
          </p:nvSpPr>
          <p:spPr>
            <a:xfrm>
              <a:off x="0" y="-47625"/>
              <a:ext cx="2946355" cy="1538813"/>
            </a:xfrm>
            <a:prstGeom prst="rect">
              <a:avLst/>
            </a:prstGeom>
          </p:spPr>
          <p:txBody>
            <a:bodyPr lIns="37473" tIns="37473" rIns="37473" bIns="37473" rtlCol="0" anchor="ctr"/>
            <a:lstStyle/>
            <a:p>
              <a:pPr algn="ctr">
                <a:lnSpc>
                  <a:spcPts val="3257"/>
                </a:lnSpc>
              </a:pPr>
              <a:endParaRPr/>
            </a:p>
          </p:txBody>
        </p:sp>
      </p:grpSp>
      <p:grpSp>
        <p:nvGrpSpPr>
          <p:cNvPr id="9" name="Group 9"/>
          <p:cNvGrpSpPr/>
          <p:nvPr/>
        </p:nvGrpSpPr>
        <p:grpSpPr>
          <a:xfrm>
            <a:off x="9388061" y="5331292"/>
            <a:ext cx="8252145" cy="4176516"/>
            <a:chOff x="0" y="0"/>
            <a:chExt cx="2946355" cy="1491188"/>
          </a:xfrm>
        </p:grpSpPr>
        <p:sp>
          <p:nvSpPr>
            <p:cNvPr id="10" name="Freeform 10"/>
            <p:cNvSpPr/>
            <p:nvPr/>
          </p:nvSpPr>
          <p:spPr>
            <a:xfrm>
              <a:off x="0" y="0"/>
              <a:ext cx="2946355" cy="1491188"/>
            </a:xfrm>
            <a:custGeom>
              <a:avLst/>
              <a:gdLst/>
              <a:ahLst/>
              <a:cxnLst/>
              <a:rect l="l" t="t" r="r" b="b"/>
              <a:pathLst>
                <a:path w="2946355" h="1491188">
                  <a:moveTo>
                    <a:pt x="37527" y="0"/>
                  </a:moveTo>
                  <a:lnTo>
                    <a:pt x="2908828" y="0"/>
                  </a:lnTo>
                  <a:cubicBezTo>
                    <a:pt x="2929554" y="0"/>
                    <a:pt x="2946355" y="16801"/>
                    <a:pt x="2946355" y="37527"/>
                  </a:cubicBezTo>
                  <a:lnTo>
                    <a:pt x="2946355" y="1453661"/>
                  </a:lnTo>
                  <a:cubicBezTo>
                    <a:pt x="2946355" y="1463614"/>
                    <a:pt x="2942401" y="1473159"/>
                    <a:pt x="2935363" y="1480196"/>
                  </a:cubicBezTo>
                  <a:cubicBezTo>
                    <a:pt x="2928326" y="1487234"/>
                    <a:pt x="2918781" y="1491188"/>
                    <a:pt x="2908828" y="1491188"/>
                  </a:cubicBezTo>
                  <a:lnTo>
                    <a:pt x="37527" y="1491188"/>
                  </a:lnTo>
                  <a:cubicBezTo>
                    <a:pt x="16801" y="1491188"/>
                    <a:pt x="0" y="1474386"/>
                    <a:pt x="0" y="1453661"/>
                  </a:cubicBezTo>
                  <a:lnTo>
                    <a:pt x="0" y="37527"/>
                  </a:lnTo>
                  <a:cubicBezTo>
                    <a:pt x="0" y="27574"/>
                    <a:pt x="3954" y="18029"/>
                    <a:pt x="10991" y="10991"/>
                  </a:cubicBezTo>
                  <a:cubicBezTo>
                    <a:pt x="18029" y="3954"/>
                    <a:pt x="27574" y="0"/>
                    <a:pt x="37527" y="0"/>
                  </a:cubicBezTo>
                  <a:close/>
                </a:path>
              </a:pathLst>
            </a:custGeom>
            <a:solidFill>
              <a:srgbClr val="F2F2F2"/>
            </a:solidFill>
          </p:spPr>
          <p:txBody>
            <a:bodyPr/>
            <a:lstStyle/>
            <a:p>
              <a:endParaRPr lang="en-US"/>
            </a:p>
          </p:txBody>
        </p:sp>
        <p:sp>
          <p:nvSpPr>
            <p:cNvPr id="11" name="TextBox 11"/>
            <p:cNvSpPr txBox="1"/>
            <p:nvPr/>
          </p:nvSpPr>
          <p:spPr>
            <a:xfrm>
              <a:off x="0" y="-47625"/>
              <a:ext cx="2946355" cy="1538813"/>
            </a:xfrm>
            <a:prstGeom prst="rect">
              <a:avLst/>
            </a:prstGeom>
          </p:spPr>
          <p:txBody>
            <a:bodyPr lIns="37473" tIns="37473" rIns="37473" bIns="37473" rtlCol="0" anchor="ctr"/>
            <a:lstStyle/>
            <a:p>
              <a:pPr algn="ctr">
                <a:lnSpc>
                  <a:spcPts val="3257"/>
                </a:lnSpc>
              </a:pPr>
              <a:endParaRPr/>
            </a:p>
          </p:txBody>
        </p:sp>
      </p:grpSp>
      <p:sp>
        <p:nvSpPr>
          <p:cNvPr id="12" name="Freeform 12"/>
          <p:cNvSpPr/>
          <p:nvPr/>
        </p:nvSpPr>
        <p:spPr>
          <a:xfrm rot="3580241">
            <a:off x="3301887" y="8978760"/>
            <a:ext cx="5106485" cy="5151561"/>
          </a:xfrm>
          <a:custGeom>
            <a:avLst/>
            <a:gdLst/>
            <a:ahLst/>
            <a:cxnLst/>
            <a:rect l="l" t="t" r="r" b="b"/>
            <a:pathLst>
              <a:path w="5106485" h="5151561">
                <a:moveTo>
                  <a:pt x="0" y="0"/>
                </a:moveTo>
                <a:lnTo>
                  <a:pt x="5106484" y="0"/>
                </a:lnTo>
                <a:lnTo>
                  <a:pt x="5106484" y="5151561"/>
                </a:lnTo>
                <a:lnTo>
                  <a:pt x="0" y="5151561"/>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13" name="Freeform 13"/>
          <p:cNvSpPr/>
          <p:nvPr/>
        </p:nvSpPr>
        <p:spPr>
          <a:xfrm rot="3580241">
            <a:off x="-6564967" y="-3721068"/>
            <a:ext cx="7678545" cy="7746326"/>
          </a:xfrm>
          <a:custGeom>
            <a:avLst/>
            <a:gdLst/>
            <a:ahLst/>
            <a:cxnLst/>
            <a:rect l="l" t="t" r="r" b="b"/>
            <a:pathLst>
              <a:path w="7678545" h="7746326">
                <a:moveTo>
                  <a:pt x="0" y="0"/>
                </a:moveTo>
                <a:lnTo>
                  <a:pt x="7678545" y="0"/>
                </a:lnTo>
                <a:lnTo>
                  <a:pt x="7678545" y="7746326"/>
                </a:lnTo>
                <a:lnTo>
                  <a:pt x="0" y="7746326"/>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grpSp>
        <p:nvGrpSpPr>
          <p:cNvPr id="14" name="Group 14"/>
          <p:cNvGrpSpPr/>
          <p:nvPr/>
        </p:nvGrpSpPr>
        <p:grpSpPr>
          <a:xfrm>
            <a:off x="15451460" y="2066680"/>
            <a:ext cx="1391098" cy="378795"/>
            <a:chOff x="0" y="0"/>
            <a:chExt cx="217114" cy="59120"/>
          </a:xfrm>
        </p:grpSpPr>
        <p:sp>
          <p:nvSpPr>
            <p:cNvPr id="15" name="Freeform 15"/>
            <p:cNvSpPr/>
            <p:nvPr/>
          </p:nvSpPr>
          <p:spPr>
            <a:xfrm>
              <a:off x="0" y="0"/>
              <a:ext cx="217114" cy="59120"/>
            </a:xfrm>
            <a:custGeom>
              <a:avLst/>
              <a:gdLst/>
              <a:ahLst/>
              <a:cxnLst/>
              <a:rect l="l" t="t" r="r" b="b"/>
              <a:pathLst>
                <a:path w="217114" h="59120">
                  <a:moveTo>
                    <a:pt x="27827" y="0"/>
                  </a:moveTo>
                  <a:lnTo>
                    <a:pt x="189287" y="0"/>
                  </a:lnTo>
                  <a:cubicBezTo>
                    <a:pt x="196667" y="0"/>
                    <a:pt x="203745" y="2932"/>
                    <a:pt x="208964" y="8150"/>
                  </a:cubicBezTo>
                  <a:cubicBezTo>
                    <a:pt x="214182" y="13369"/>
                    <a:pt x="217114" y="20447"/>
                    <a:pt x="217114" y="27827"/>
                  </a:cubicBezTo>
                  <a:lnTo>
                    <a:pt x="217114" y="31293"/>
                  </a:lnTo>
                  <a:cubicBezTo>
                    <a:pt x="217114" y="46661"/>
                    <a:pt x="204656" y="59120"/>
                    <a:pt x="189287" y="59120"/>
                  </a:cubicBezTo>
                  <a:lnTo>
                    <a:pt x="27827" y="59120"/>
                  </a:lnTo>
                  <a:cubicBezTo>
                    <a:pt x="20447" y="59120"/>
                    <a:pt x="13369" y="56188"/>
                    <a:pt x="8150" y="50970"/>
                  </a:cubicBezTo>
                  <a:cubicBezTo>
                    <a:pt x="2932" y="45751"/>
                    <a:pt x="0" y="38673"/>
                    <a:pt x="0" y="31293"/>
                  </a:cubicBezTo>
                  <a:lnTo>
                    <a:pt x="0" y="27827"/>
                  </a:lnTo>
                  <a:cubicBezTo>
                    <a:pt x="0" y="20447"/>
                    <a:pt x="2932" y="13369"/>
                    <a:pt x="8150" y="8150"/>
                  </a:cubicBezTo>
                  <a:cubicBezTo>
                    <a:pt x="13369" y="2932"/>
                    <a:pt x="20447" y="0"/>
                    <a:pt x="27827" y="0"/>
                  </a:cubicBezTo>
                  <a:close/>
                </a:path>
              </a:pathLst>
            </a:custGeom>
            <a:solidFill>
              <a:srgbClr val="F4F1EA"/>
            </a:solidFill>
            <a:ln w="38100" cap="sq">
              <a:solidFill>
                <a:srgbClr val="000000"/>
              </a:solidFill>
              <a:prstDash val="solid"/>
              <a:miter/>
            </a:ln>
          </p:spPr>
          <p:txBody>
            <a:bodyPr/>
            <a:lstStyle/>
            <a:p>
              <a:endParaRPr lang="en-US"/>
            </a:p>
          </p:txBody>
        </p:sp>
        <p:sp>
          <p:nvSpPr>
            <p:cNvPr id="16" name="TextBox 16"/>
            <p:cNvSpPr txBox="1"/>
            <p:nvPr/>
          </p:nvSpPr>
          <p:spPr>
            <a:xfrm>
              <a:off x="0" y="-57150"/>
              <a:ext cx="217114" cy="116270"/>
            </a:xfrm>
            <a:prstGeom prst="rect">
              <a:avLst/>
            </a:prstGeom>
          </p:spPr>
          <p:txBody>
            <a:bodyPr lIns="50800" tIns="50800" rIns="50800" bIns="50800" rtlCol="0" anchor="ctr"/>
            <a:lstStyle/>
            <a:p>
              <a:pPr algn="ctr">
                <a:lnSpc>
                  <a:spcPts val="3351"/>
                </a:lnSpc>
              </a:pPr>
              <a:endParaRPr/>
            </a:p>
          </p:txBody>
        </p:sp>
      </p:grpSp>
      <p:grpSp>
        <p:nvGrpSpPr>
          <p:cNvPr id="17" name="Group 17"/>
          <p:cNvGrpSpPr/>
          <p:nvPr/>
        </p:nvGrpSpPr>
        <p:grpSpPr>
          <a:xfrm>
            <a:off x="9680742" y="2458365"/>
            <a:ext cx="1391098" cy="378795"/>
            <a:chOff x="0" y="0"/>
            <a:chExt cx="217114" cy="59120"/>
          </a:xfrm>
        </p:grpSpPr>
        <p:sp>
          <p:nvSpPr>
            <p:cNvPr id="18" name="Freeform 18"/>
            <p:cNvSpPr/>
            <p:nvPr/>
          </p:nvSpPr>
          <p:spPr>
            <a:xfrm>
              <a:off x="0" y="0"/>
              <a:ext cx="217114" cy="59120"/>
            </a:xfrm>
            <a:custGeom>
              <a:avLst/>
              <a:gdLst/>
              <a:ahLst/>
              <a:cxnLst/>
              <a:rect l="l" t="t" r="r" b="b"/>
              <a:pathLst>
                <a:path w="217114" h="59120">
                  <a:moveTo>
                    <a:pt x="27827" y="0"/>
                  </a:moveTo>
                  <a:lnTo>
                    <a:pt x="189287" y="0"/>
                  </a:lnTo>
                  <a:cubicBezTo>
                    <a:pt x="196667" y="0"/>
                    <a:pt x="203745" y="2932"/>
                    <a:pt x="208964" y="8150"/>
                  </a:cubicBezTo>
                  <a:cubicBezTo>
                    <a:pt x="214182" y="13369"/>
                    <a:pt x="217114" y="20447"/>
                    <a:pt x="217114" y="27827"/>
                  </a:cubicBezTo>
                  <a:lnTo>
                    <a:pt x="217114" y="31293"/>
                  </a:lnTo>
                  <a:cubicBezTo>
                    <a:pt x="217114" y="46661"/>
                    <a:pt x="204656" y="59120"/>
                    <a:pt x="189287" y="59120"/>
                  </a:cubicBezTo>
                  <a:lnTo>
                    <a:pt x="27827" y="59120"/>
                  </a:lnTo>
                  <a:cubicBezTo>
                    <a:pt x="20447" y="59120"/>
                    <a:pt x="13369" y="56188"/>
                    <a:pt x="8150" y="50970"/>
                  </a:cubicBezTo>
                  <a:cubicBezTo>
                    <a:pt x="2932" y="45751"/>
                    <a:pt x="0" y="38673"/>
                    <a:pt x="0" y="31293"/>
                  </a:cubicBezTo>
                  <a:lnTo>
                    <a:pt x="0" y="27827"/>
                  </a:lnTo>
                  <a:cubicBezTo>
                    <a:pt x="0" y="20447"/>
                    <a:pt x="2932" y="13369"/>
                    <a:pt x="8150" y="8150"/>
                  </a:cubicBezTo>
                  <a:cubicBezTo>
                    <a:pt x="13369" y="2932"/>
                    <a:pt x="20447" y="0"/>
                    <a:pt x="27827" y="0"/>
                  </a:cubicBezTo>
                  <a:close/>
                </a:path>
              </a:pathLst>
            </a:custGeom>
            <a:solidFill>
              <a:srgbClr val="F4F1EA"/>
            </a:solidFill>
            <a:ln w="38100" cap="sq">
              <a:solidFill>
                <a:srgbClr val="000000"/>
              </a:solidFill>
              <a:prstDash val="solid"/>
              <a:miter/>
            </a:ln>
          </p:spPr>
          <p:txBody>
            <a:bodyPr/>
            <a:lstStyle/>
            <a:p>
              <a:endParaRPr lang="en-US"/>
            </a:p>
          </p:txBody>
        </p:sp>
        <p:sp>
          <p:nvSpPr>
            <p:cNvPr id="19" name="TextBox 19"/>
            <p:cNvSpPr txBox="1"/>
            <p:nvPr/>
          </p:nvSpPr>
          <p:spPr>
            <a:xfrm>
              <a:off x="0" y="-57150"/>
              <a:ext cx="217114" cy="116270"/>
            </a:xfrm>
            <a:prstGeom prst="rect">
              <a:avLst/>
            </a:prstGeom>
          </p:spPr>
          <p:txBody>
            <a:bodyPr lIns="50800" tIns="50800" rIns="50800" bIns="50800" rtlCol="0" anchor="ctr"/>
            <a:lstStyle/>
            <a:p>
              <a:pPr algn="ctr">
                <a:lnSpc>
                  <a:spcPts val="3351"/>
                </a:lnSpc>
              </a:pPr>
              <a:endParaRPr/>
            </a:p>
          </p:txBody>
        </p:sp>
      </p:grpSp>
      <p:grpSp>
        <p:nvGrpSpPr>
          <p:cNvPr id="20" name="Group 20"/>
          <p:cNvGrpSpPr/>
          <p:nvPr/>
        </p:nvGrpSpPr>
        <p:grpSpPr>
          <a:xfrm>
            <a:off x="11071840" y="2445475"/>
            <a:ext cx="2631339" cy="391684"/>
            <a:chOff x="0" y="0"/>
            <a:chExt cx="410683" cy="61132"/>
          </a:xfrm>
        </p:grpSpPr>
        <p:sp>
          <p:nvSpPr>
            <p:cNvPr id="21" name="Freeform 21"/>
            <p:cNvSpPr/>
            <p:nvPr/>
          </p:nvSpPr>
          <p:spPr>
            <a:xfrm>
              <a:off x="0" y="0"/>
              <a:ext cx="410683" cy="61132"/>
            </a:xfrm>
            <a:custGeom>
              <a:avLst/>
              <a:gdLst/>
              <a:ahLst/>
              <a:cxnLst/>
              <a:rect l="l" t="t" r="r" b="b"/>
              <a:pathLst>
                <a:path w="410683" h="61132">
                  <a:moveTo>
                    <a:pt x="14711" y="0"/>
                  </a:moveTo>
                  <a:lnTo>
                    <a:pt x="395972" y="0"/>
                  </a:lnTo>
                  <a:cubicBezTo>
                    <a:pt x="399874" y="0"/>
                    <a:pt x="403615" y="1550"/>
                    <a:pt x="406374" y="4309"/>
                  </a:cubicBezTo>
                  <a:cubicBezTo>
                    <a:pt x="409133" y="7068"/>
                    <a:pt x="410683" y="10809"/>
                    <a:pt x="410683" y="14711"/>
                  </a:cubicBezTo>
                  <a:lnTo>
                    <a:pt x="410683" y="46421"/>
                  </a:lnTo>
                  <a:cubicBezTo>
                    <a:pt x="410683" y="50322"/>
                    <a:pt x="409133" y="54064"/>
                    <a:pt x="406374" y="56823"/>
                  </a:cubicBezTo>
                  <a:cubicBezTo>
                    <a:pt x="403615" y="59582"/>
                    <a:pt x="399874" y="61132"/>
                    <a:pt x="395972" y="61132"/>
                  </a:cubicBezTo>
                  <a:lnTo>
                    <a:pt x="14711" y="61132"/>
                  </a:lnTo>
                  <a:cubicBezTo>
                    <a:pt x="10809" y="61132"/>
                    <a:pt x="7068" y="59582"/>
                    <a:pt x="4309" y="56823"/>
                  </a:cubicBezTo>
                  <a:cubicBezTo>
                    <a:pt x="1550" y="54064"/>
                    <a:pt x="0" y="50322"/>
                    <a:pt x="0" y="46421"/>
                  </a:cubicBezTo>
                  <a:lnTo>
                    <a:pt x="0" y="14711"/>
                  </a:lnTo>
                  <a:cubicBezTo>
                    <a:pt x="0" y="10809"/>
                    <a:pt x="1550" y="7068"/>
                    <a:pt x="4309" y="4309"/>
                  </a:cubicBezTo>
                  <a:cubicBezTo>
                    <a:pt x="7068" y="1550"/>
                    <a:pt x="10809" y="0"/>
                    <a:pt x="14711" y="0"/>
                  </a:cubicBezTo>
                  <a:close/>
                </a:path>
              </a:pathLst>
            </a:custGeom>
            <a:solidFill>
              <a:srgbClr val="F4F1EA"/>
            </a:solidFill>
            <a:ln w="38100" cap="sq">
              <a:solidFill>
                <a:srgbClr val="000000"/>
              </a:solidFill>
              <a:prstDash val="solid"/>
              <a:miter/>
            </a:ln>
          </p:spPr>
          <p:txBody>
            <a:bodyPr/>
            <a:lstStyle/>
            <a:p>
              <a:endParaRPr lang="en-US"/>
            </a:p>
          </p:txBody>
        </p:sp>
        <p:sp>
          <p:nvSpPr>
            <p:cNvPr id="22" name="TextBox 22"/>
            <p:cNvSpPr txBox="1"/>
            <p:nvPr/>
          </p:nvSpPr>
          <p:spPr>
            <a:xfrm>
              <a:off x="0" y="-57150"/>
              <a:ext cx="410683" cy="118282"/>
            </a:xfrm>
            <a:prstGeom prst="rect">
              <a:avLst/>
            </a:prstGeom>
          </p:spPr>
          <p:txBody>
            <a:bodyPr lIns="50800" tIns="50800" rIns="50800" bIns="50800" rtlCol="0" anchor="ctr"/>
            <a:lstStyle/>
            <a:p>
              <a:pPr algn="ctr">
                <a:lnSpc>
                  <a:spcPts val="3351"/>
                </a:lnSpc>
              </a:pPr>
              <a:endParaRPr/>
            </a:p>
          </p:txBody>
        </p:sp>
      </p:grpSp>
      <p:grpSp>
        <p:nvGrpSpPr>
          <p:cNvPr id="23" name="Group 23"/>
          <p:cNvGrpSpPr/>
          <p:nvPr/>
        </p:nvGrpSpPr>
        <p:grpSpPr>
          <a:xfrm>
            <a:off x="14668882" y="2837159"/>
            <a:ext cx="1241539" cy="378795"/>
            <a:chOff x="0" y="0"/>
            <a:chExt cx="193772" cy="59120"/>
          </a:xfrm>
        </p:grpSpPr>
        <p:sp>
          <p:nvSpPr>
            <p:cNvPr id="24" name="Freeform 24"/>
            <p:cNvSpPr/>
            <p:nvPr/>
          </p:nvSpPr>
          <p:spPr>
            <a:xfrm>
              <a:off x="0" y="0"/>
              <a:ext cx="193772" cy="59120"/>
            </a:xfrm>
            <a:custGeom>
              <a:avLst/>
              <a:gdLst/>
              <a:ahLst/>
              <a:cxnLst/>
              <a:rect l="l" t="t" r="r" b="b"/>
              <a:pathLst>
                <a:path w="193772" h="59120">
                  <a:moveTo>
                    <a:pt x="29560" y="0"/>
                  </a:moveTo>
                  <a:lnTo>
                    <a:pt x="164212" y="0"/>
                  </a:lnTo>
                  <a:cubicBezTo>
                    <a:pt x="180537" y="0"/>
                    <a:pt x="193772" y="13234"/>
                    <a:pt x="193772" y="29560"/>
                  </a:cubicBezTo>
                  <a:lnTo>
                    <a:pt x="193772" y="29560"/>
                  </a:lnTo>
                  <a:cubicBezTo>
                    <a:pt x="193772" y="45885"/>
                    <a:pt x="180537" y="59120"/>
                    <a:pt x="164212" y="59120"/>
                  </a:cubicBezTo>
                  <a:lnTo>
                    <a:pt x="29560" y="59120"/>
                  </a:lnTo>
                  <a:cubicBezTo>
                    <a:pt x="13234" y="59120"/>
                    <a:pt x="0" y="45885"/>
                    <a:pt x="0" y="29560"/>
                  </a:cubicBezTo>
                  <a:lnTo>
                    <a:pt x="0" y="29560"/>
                  </a:lnTo>
                  <a:cubicBezTo>
                    <a:pt x="0" y="13234"/>
                    <a:pt x="13234" y="0"/>
                    <a:pt x="29560" y="0"/>
                  </a:cubicBezTo>
                  <a:close/>
                </a:path>
              </a:pathLst>
            </a:custGeom>
            <a:solidFill>
              <a:srgbClr val="F4F1EA"/>
            </a:solidFill>
            <a:ln w="38100" cap="sq">
              <a:solidFill>
                <a:srgbClr val="000000"/>
              </a:solidFill>
              <a:prstDash val="solid"/>
              <a:miter/>
            </a:ln>
          </p:spPr>
          <p:txBody>
            <a:bodyPr/>
            <a:lstStyle/>
            <a:p>
              <a:endParaRPr lang="en-US"/>
            </a:p>
          </p:txBody>
        </p:sp>
        <p:sp>
          <p:nvSpPr>
            <p:cNvPr id="25" name="TextBox 25"/>
            <p:cNvSpPr txBox="1"/>
            <p:nvPr/>
          </p:nvSpPr>
          <p:spPr>
            <a:xfrm>
              <a:off x="0" y="-57150"/>
              <a:ext cx="193772" cy="116270"/>
            </a:xfrm>
            <a:prstGeom prst="rect">
              <a:avLst/>
            </a:prstGeom>
          </p:spPr>
          <p:txBody>
            <a:bodyPr lIns="50800" tIns="50800" rIns="50800" bIns="50800" rtlCol="0" anchor="ctr"/>
            <a:lstStyle/>
            <a:p>
              <a:pPr algn="ctr">
                <a:lnSpc>
                  <a:spcPts val="3351"/>
                </a:lnSpc>
              </a:pPr>
              <a:endParaRPr/>
            </a:p>
          </p:txBody>
        </p:sp>
      </p:grpSp>
      <p:grpSp>
        <p:nvGrpSpPr>
          <p:cNvPr id="26" name="Group 26"/>
          <p:cNvGrpSpPr/>
          <p:nvPr/>
        </p:nvGrpSpPr>
        <p:grpSpPr>
          <a:xfrm>
            <a:off x="10376291" y="3578625"/>
            <a:ext cx="3709262" cy="370386"/>
            <a:chOff x="0" y="0"/>
            <a:chExt cx="578919" cy="57808"/>
          </a:xfrm>
        </p:grpSpPr>
        <p:sp>
          <p:nvSpPr>
            <p:cNvPr id="27" name="Freeform 27"/>
            <p:cNvSpPr/>
            <p:nvPr/>
          </p:nvSpPr>
          <p:spPr>
            <a:xfrm>
              <a:off x="0" y="0"/>
              <a:ext cx="578919" cy="57808"/>
            </a:xfrm>
            <a:custGeom>
              <a:avLst/>
              <a:gdLst/>
              <a:ahLst/>
              <a:cxnLst/>
              <a:rect l="l" t="t" r="r" b="b"/>
              <a:pathLst>
                <a:path w="578919" h="57808">
                  <a:moveTo>
                    <a:pt x="10436" y="0"/>
                  </a:moveTo>
                  <a:lnTo>
                    <a:pt x="568483" y="0"/>
                  </a:lnTo>
                  <a:cubicBezTo>
                    <a:pt x="571250" y="0"/>
                    <a:pt x="573905" y="1099"/>
                    <a:pt x="575862" y="3057"/>
                  </a:cubicBezTo>
                  <a:cubicBezTo>
                    <a:pt x="577819" y="5014"/>
                    <a:pt x="578919" y="7668"/>
                    <a:pt x="578919" y="10436"/>
                  </a:cubicBezTo>
                  <a:lnTo>
                    <a:pt x="578919" y="47372"/>
                  </a:lnTo>
                  <a:cubicBezTo>
                    <a:pt x="578919" y="53135"/>
                    <a:pt x="574246" y="57808"/>
                    <a:pt x="568483" y="57808"/>
                  </a:cubicBezTo>
                  <a:lnTo>
                    <a:pt x="10436" y="57808"/>
                  </a:lnTo>
                  <a:cubicBezTo>
                    <a:pt x="7668" y="57808"/>
                    <a:pt x="5014" y="56708"/>
                    <a:pt x="3057" y="54751"/>
                  </a:cubicBezTo>
                  <a:cubicBezTo>
                    <a:pt x="1099" y="52794"/>
                    <a:pt x="0" y="50139"/>
                    <a:pt x="0" y="47372"/>
                  </a:cubicBezTo>
                  <a:lnTo>
                    <a:pt x="0" y="10436"/>
                  </a:lnTo>
                  <a:cubicBezTo>
                    <a:pt x="0" y="7668"/>
                    <a:pt x="1099" y="5014"/>
                    <a:pt x="3057" y="3057"/>
                  </a:cubicBezTo>
                  <a:cubicBezTo>
                    <a:pt x="5014" y="1099"/>
                    <a:pt x="7668" y="0"/>
                    <a:pt x="10436" y="0"/>
                  </a:cubicBezTo>
                  <a:close/>
                </a:path>
              </a:pathLst>
            </a:custGeom>
            <a:solidFill>
              <a:srgbClr val="F4F1EA"/>
            </a:solidFill>
            <a:ln w="38100" cap="sq">
              <a:solidFill>
                <a:srgbClr val="000000"/>
              </a:solidFill>
              <a:prstDash val="solid"/>
              <a:miter/>
            </a:ln>
          </p:spPr>
          <p:txBody>
            <a:bodyPr/>
            <a:lstStyle/>
            <a:p>
              <a:endParaRPr lang="en-US"/>
            </a:p>
          </p:txBody>
        </p:sp>
        <p:sp>
          <p:nvSpPr>
            <p:cNvPr id="28" name="TextBox 28"/>
            <p:cNvSpPr txBox="1"/>
            <p:nvPr/>
          </p:nvSpPr>
          <p:spPr>
            <a:xfrm>
              <a:off x="0" y="-57150"/>
              <a:ext cx="578919" cy="114958"/>
            </a:xfrm>
            <a:prstGeom prst="rect">
              <a:avLst/>
            </a:prstGeom>
          </p:spPr>
          <p:txBody>
            <a:bodyPr lIns="50800" tIns="50800" rIns="50800" bIns="50800" rtlCol="0" anchor="ctr"/>
            <a:lstStyle/>
            <a:p>
              <a:pPr algn="ctr">
                <a:lnSpc>
                  <a:spcPts val="3351"/>
                </a:lnSpc>
              </a:pPr>
              <a:endParaRPr/>
            </a:p>
          </p:txBody>
        </p:sp>
      </p:grpSp>
      <p:sp>
        <p:nvSpPr>
          <p:cNvPr id="29" name="TextBox 29"/>
          <p:cNvSpPr txBox="1"/>
          <p:nvPr/>
        </p:nvSpPr>
        <p:spPr>
          <a:xfrm>
            <a:off x="9680742" y="1685409"/>
            <a:ext cx="7666784" cy="2593712"/>
          </a:xfrm>
          <a:prstGeom prst="rect">
            <a:avLst/>
          </a:prstGeom>
        </p:spPr>
        <p:txBody>
          <a:bodyPr lIns="0" tIns="0" rIns="0" bIns="0" rtlCol="0" anchor="t">
            <a:spAutoFit/>
          </a:bodyPr>
          <a:lstStyle/>
          <a:p>
            <a:pPr marL="0" lvl="0" indent="0" algn="just">
              <a:lnSpc>
                <a:spcPts val="2989"/>
              </a:lnSpc>
              <a:spcBef>
                <a:spcPct val="0"/>
              </a:spcBef>
            </a:pPr>
            <a:r>
              <a:rPr lang="en-US" sz="2135">
                <a:solidFill>
                  <a:srgbClr val="000000"/>
                </a:solidFill>
                <a:latin typeface="Public Sans"/>
                <a:ea typeface="Public Sans"/>
                <a:cs typeface="Public Sans"/>
                <a:sym typeface="Public Sans"/>
              </a:rPr>
              <a:t>We started by linking every ID to one person. A crosswalk connected EHR, kiosk, and lab IDs to a single </a:t>
            </a:r>
            <a:r>
              <a:rPr lang="en-US" sz="2135">
                <a:solidFill>
                  <a:srgbClr val="A8322D"/>
                </a:solidFill>
                <a:latin typeface="Public Sans"/>
                <a:ea typeface="Public Sans"/>
                <a:cs typeface="Public Sans"/>
                <a:sym typeface="Public Sans"/>
              </a:rPr>
              <a:t>person_id</a:t>
            </a:r>
            <a:r>
              <a:rPr lang="en-US" sz="2135">
                <a:solidFill>
                  <a:srgbClr val="000000"/>
                </a:solidFill>
                <a:latin typeface="Public Sans"/>
                <a:ea typeface="Public Sans"/>
                <a:cs typeface="Public Sans"/>
                <a:sym typeface="Public Sans"/>
              </a:rPr>
              <a:t>, and </a:t>
            </a:r>
            <a:r>
              <a:rPr lang="en-US" sz="2135">
                <a:solidFill>
                  <a:srgbClr val="A8322D"/>
                </a:solidFill>
                <a:latin typeface="Public Sans"/>
                <a:ea typeface="Public Sans"/>
                <a:cs typeface="Public Sans"/>
                <a:sym typeface="Public Sans"/>
              </a:rPr>
              <a:t>merge ...</a:t>
            </a:r>
            <a:r>
              <a:rPr lang="en-US" sz="2135">
                <a:solidFill>
                  <a:srgbClr val="000000"/>
                </a:solidFill>
                <a:latin typeface="Public Sans"/>
                <a:ea typeface="Public Sans"/>
                <a:cs typeface="Public Sans"/>
                <a:sym typeface="Public Sans"/>
              </a:rPr>
              <a:t>, </a:t>
            </a:r>
            <a:r>
              <a:rPr lang="en-US" sz="2135">
                <a:solidFill>
                  <a:srgbClr val="A8322D"/>
                </a:solidFill>
                <a:latin typeface="Public Sans"/>
                <a:ea typeface="Public Sans"/>
                <a:cs typeface="Public Sans"/>
                <a:sym typeface="Public Sans"/>
              </a:rPr>
              <a:t>assert(match using)</a:t>
            </a:r>
            <a:r>
              <a:rPr lang="en-US" sz="2135">
                <a:solidFill>
                  <a:srgbClr val="000000"/>
                </a:solidFill>
                <a:latin typeface="Public Sans"/>
                <a:ea typeface="Public Sans"/>
                <a:cs typeface="Public Sans"/>
                <a:sym typeface="Public Sans"/>
              </a:rPr>
              <a:t> stopped the do-file if any encounter failed to link. Then we used</a:t>
            </a:r>
            <a:r>
              <a:rPr lang="en-US" sz="2135">
                <a:solidFill>
                  <a:srgbClr val="A8322D"/>
                </a:solidFill>
                <a:latin typeface="Public Sans"/>
                <a:ea typeface="Public Sans"/>
                <a:cs typeface="Public Sans"/>
                <a:sym typeface="Public Sans"/>
              </a:rPr>
              <a:t> collapse</a:t>
            </a:r>
            <a:r>
              <a:rPr lang="en-US" sz="2135">
                <a:solidFill>
                  <a:srgbClr val="000000"/>
                </a:solidFill>
                <a:latin typeface="Public Sans"/>
                <a:ea typeface="Public Sans"/>
                <a:cs typeface="Public Sans"/>
                <a:sym typeface="Public Sans"/>
              </a:rPr>
              <a:t> to turn four or five workflow rows into one row per visit, and confirmed it with </a:t>
            </a:r>
            <a:r>
              <a:rPr lang="en-US" sz="2135">
                <a:solidFill>
                  <a:srgbClr val="A8322D"/>
                </a:solidFill>
                <a:latin typeface="Public Sans"/>
                <a:ea typeface="Public Sans"/>
                <a:cs typeface="Public Sans"/>
                <a:sym typeface="Public Sans"/>
              </a:rPr>
              <a:t>isid person_id visit_dt dept</a:t>
            </a:r>
            <a:r>
              <a:rPr lang="en-US" sz="2135">
                <a:solidFill>
                  <a:srgbClr val="000000"/>
                </a:solidFill>
                <a:latin typeface="Public Sans"/>
                <a:ea typeface="Public Sans"/>
                <a:cs typeface="Public Sans"/>
                <a:sym typeface="Public Sans"/>
              </a:rPr>
              <a:t>. No record was dropped without an explanation.</a:t>
            </a:r>
          </a:p>
        </p:txBody>
      </p:sp>
      <p:sp>
        <p:nvSpPr>
          <p:cNvPr id="30" name="TextBox 30"/>
          <p:cNvSpPr txBox="1"/>
          <p:nvPr/>
        </p:nvSpPr>
        <p:spPr>
          <a:xfrm>
            <a:off x="9670572" y="909642"/>
            <a:ext cx="7666784" cy="559156"/>
          </a:xfrm>
          <a:prstGeom prst="rect">
            <a:avLst/>
          </a:prstGeom>
        </p:spPr>
        <p:txBody>
          <a:bodyPr lIns="0" tIns="0" rIns="0" bIns="0" rtlCol="0" anchor="t">
            <a:spAutoFit/>
          </a:bodyPr>
          <a:lstStyle/>
          <a:p>
            <a:pPr algn="just">
              <a:lnSpc>
                <a:spcPts val="4589"/>
              </a:lnSpc>
            </a:pPr>
            <a:r>
              <a:rPr lang="en-US" sz="3278" b="1">
                <a:solidFill>
                  <a:srgbClr val="38A5B8"/>
                </a:solidFill>
                <a:latin typeface="Public Sans Bold"/>
                <a:ea typeface="Public Sans Bold"/>
                <a:cs typeface="Public Sans Bold"/>
                <a:sym typeface="Public Sans Bold"/>
              </a:rPr>
              <a:t>Fix the Structure First</a:t>
            </a:r>
          </a:p>
        </p:txBody>
      </p:sp>
      <p:grpSp>
        <p:nvGrpSpPr>
          <p:cNvPr id="31" name="Group 31"/>
          <p:cNvGrpSpPr/>
          <p:nvPr/>
        </p:nvGrpSpPr>
        <p:grpSpPr>
          <a:xfrm>
            <a:off x="11303805" y="7327539"/>
            <a:ext cx="1952653" cy="442944"/>
            <a:chOff x="0" y="0"/>
            <a:chExt cx="304758" cy="69132"/>
          </a:xfrm>
        </p:grpSpPr>
        <p:sp>
          <p:nvSpPr>
            <p:cNvPr id="32" name="Freeform 32"/>
            <p:cNvSpPr/>
            <p:nvPr/>
          </p:nvSpPr>
          <p:spPr>
            <a:xfrm>
              <a:off x="0" y="0"/>
              <a:ext cx="304758" cy="69132"/>
            </a:xfrm>
            <a:custGeom>
              <a:avLst/>
              <a:gdLst/>
              <a:ahLst/>
              <a:cxnLst/>
              <a:rect l="l" t="t" r="r" b="b"/>
              <a:pathLst>
                <a:path w="304758" h="69132">
                  <a:moveTo>
                    <a:pt x="19824" y="0"/>
                  </a:moveTo>
                  <a:lnTo>
                    <a:pt x="284934" y="0"/>
                  </a:lnTo>
                  <a:cubicBezTo>
                    <a:pt x="290191" y="0"/>
                    <a:pt x="295234" y="2089"/>
                    <a:pt x="298952" y="5806"/>
                  </a:cubicBezTo>
                  <a:cubicBezTo>
                    <a:pt x="302669" y="9524"/>
                    <a:pt x="304758" y="14566"/>
                    <a:pt x="304758" y="19824"/>
                  </a:cubicBezTo>
                  <a:lnTo>
                    <a:pt x="304758" y="49308"/>
                  </a:lnTo>
                  <a:cubicBezTo>
                    <a:pt x="304758" y="54566"/>
                    <a:pt x="302669" y="59608"/>
                    <a:pt x="298952" y="63326"/>
                  </a:cubicBezTo>
                  <a:cubicBezTo>
                    <a:pt x="295234" y="67043"/>
                    <a:pt x="290191" y="69132"/>
                    <a:pt x="284934" y="69132"/>
                  </a:cubicBezTo>
                  <a:lnTo>
                    <a:pt x="19824" y="69132"/>
                  </a:lnTo>
                  <a:cubicBezTo>
                    <a:pt x="14566" y="69132"/>
                    <a:pt x="9524" y="67043"/>
                    <a:pt x="5806" y="63326"/>
                  </a:cubicBezTo>
                  <a:cubicBezTo>
                    <a:pt x="2089" y="59608"/>
                    <a:pt x="0" y="54566"/>
                    <a:pt x="0" y="49308"/>
                  </a:cubicBezTo>
                  <a:lnTo>
                    <a:pt x="0" y="19824"/>
                  </a:lnTo>
                  <a:cubicBezTo>
                    <a:pt x="0" y="14566"/>
                    <a:pt x="2089" y="9524"/>
                    <a:pt x="5806" y="5806"/>
                  </a:cubicBezTo>
                  <a:cubicBezTo>
                    <a:pt x="9524" y="2089"/>
                    <a:pt x="14566" y="0"/>
                    <a:pt x="19824" y="0"/>
                  </a:cubicBezTo>
                  <a:close/>
                </a:path>
              </a:pathLst>
            </a:custGeom>
            <a:solidFill>
              <a:srgbClr val="F4F1EA"/>
            </a:solidFill>
            <a:ln w="38100" cap="sq">
              <a:solidFill>
                <a:srgbClr val="000000"/>
              </a:solidFill>
              <a:prstDash val="solid"/>
              <a:miter/>
            </a:ln>
          </p:spPr>
          <p:txBody>
            <a:bodyPr/>
            <a:lstStyle/>
            <a:p>
              <a:endParaRPr lang="en-US"/>
            </a:p>
          </p:txBody>
        </p:sp>
        <p:sp>
          <p:nvSpPr>
            <p:cNvPr id="33" name="TextBox 33"/>
            <p:cNvSpPr txBox="1"/>
            <p:nvPr/>
          </p:nvSpPr>
          <p:spPr>
            <a:xfrm>
              <a:off x="0" y="-57150"/>
              <a:ext cx="304758" cy="126282"/>
            </a:xfrm>
            <a:prstGeom prst="rect">
              <a:avLst/>
            </a:prstGeom>
          </p:spPr>
          <p:txBody>
            <a:bodyPr lIns="50800" tIns="50800" rIns="50800" bIns="50800" rtlCol="0" anchor="ctr"/>
            <a:lstStyle/>
            <a:p>
              <a:pPr algn="ctr">
                <a:lnSpc>
                  <a:spcPts val="3351"/>
                </a:lnSpc>
              </a:pPr>
              <a:endParaRPr/>
            </a:p>
          </p:txBody>
        </p:sp>
      </p:grpSp>
      <p:grpSp>
        <p:nvGrpSpPr>
          <p:cNvPr id="34" name="Group 34"/>
          <p:cNvGrpSpPr/>
          <p:nvPr/>
        </p:nvGrpSpPr>
        <p:grpSpPr>
          <a:xfrm>
            <a:off x="13898554" y="8050052"/>
            <a:ext cx="2944005" cy="378795"/>
            <a:chOff x="0" y="0"/>
            <a:chExt cx="459482" cy="59120"/>
          </a:xfrm>
        </p:grpSpPr>
        <p:sp>
          <p:nvSpPr>
            <p:cNvPr id="35" name="Freeform 35"/>
            <p:cNvSpPr/>
            <p:nvPr/>
          </p:nvSpPr>
          <p:spPr>
            <a:xfrm>
              <a:off x="0" y="0"/>
              <a:ext cx="459482" cy="59120"/>
            </a:xfrm>
            <a:custGeom>
              <a:avLst/>
              <a:gdLst/>
              <a:ahLst/>
              <a:cxnLst/>
              <a:rect l="l" t="t" r="r" b="b"/>
              <a:pathLst>
                <a:path w="459482" h="59120">
                  <a:moveTo>
                    <a:pt x="13149" y="0"/>
                  </a:moveTo>
                  <a:lnTo>
                    <a:pt x="446333" y="0"/>
                  </a:lnTo>
                  <a:cubicBezTo>
                    <a:pt x="449821" y="0"/>
                    <a:pt x="453165" y="1385"/>
                    <a:pt x="455631" y="3851"/>
                  </a:cubicBezTo>
                  <a:cubicBezTo>
                    <a:pt x="458097" y="6317"/>
                    <a:pt x="459482" y="9661"/>
                    <a:pt x="459482" y="13149"/>
                  </a:cubicBezTo>
                  <a:lnTo>
                    <a:pt x="459482" y="45971"/>
                  </a:lnTo>
                  <a:cubicBezTo>
                    <a:pt x="459482" y="53233"/>
                    <a:pt x="453595" y="59120"/>
                    <a:pt x="446333" y="59120"/>
                  </a:cubicBezTo>
                  <a:lnTo>
                    <a:pt x="13149" y="59120"/>
                  </a:lnTo>
                  <a:cubicBezTo>
                    <a:pt x="9661" y="59120"/>
                    <a:pt x="6317" y="57735"/>
                    <a:pt x="3851" y="55269"/>
                  </a:cubicBezTo>
                  <a:cubicBezTo>
                    <a:pt x="1385" y="52803"/>
                    <a:pt x="0" y="49459"/>
                    <a:pt x="0" y="45971"/>
                  </a:cubicBezTo>
                  <a:lnTo>
                    <a:pt x="0" y="13149"/>
                  </a:lnTo>
                  <a:cubicBezTo>
                    <a:pt x="0" y="9661"/>
                    <a:pt x="1385" y="6317"/>
                    <a:pt x="3851" y="3851"/>
                  </a:cubicBezTo>
                  <a:cubicBezTo>
                    <a:pt x="6317" y="1385"/>
                    <a:pt x="9661" y="0"/>
                    <a:pt x="13149" y="0"/>
                  </a:cubicBezTo>
                  <a:close/>
                </a:path>
              </a:pathLst>
            </a:custGeom>
            <a:solidFill>
              <a:srgbClr val="F4F1EA"/>
            </a:solidFill>
            <a:ln w="38100" cap="sq">
              <a:solidFill>
                <a:srgbClr val="000000"/>
              </a:solidFill>
              <a:prstDash val="solid"/>
              <a:miter/>
            </a:ln>
          </p:spPr>
          <p:txBody>
            <a:bodyPr/>
            <a:lstStyle/>
            <a:p>
              <a:endParaRPr lang="en-US"/>
            </a:p>
          </p:txBody>
        </p:sp>
        <p:sp>
          <p:nvSpPr>
            <p:cNvPr id="36" name="TextBox 36"/>
            <p:cNvSpPr txBox="1"/>
            <p:nvPr/>
          </p:nvSpPr>
          <p:spPr>
            <a:xfrm>
              <a:off x="0" y="-57150"/>
              <a:ext cx="459482" cy="116270"/>
            </a:xfrm>
            <a:prstGeom prst="rect">
              <a:avLst/>
            </a:prstGeom>
          </p:spPr>
          <p:txBody>
            <a:bodyPr lIns="50800" tIns="50800" rIns="50800" bIns="50800" rtlCol="0" anchor="ctr"/>
            <a:lstStyle/>
            <a:p>
              <a:pPr algn="ctr">
                <a:lnSpc>
                  <a:spcPts val="3351"/>
                </a:lnSpc>
              </a:pPr>
              <a:endParaRPr/>
            </a:p>
          </p:txBody>
        </p:sp>
      </p:grpSp>
      <p:sp>
        <p:nvSpPr>
          <p:cNvPr id="37" name="TextBox 37"/>
          <p:cNvSpPr txBox="1"/>
          <p:nvPr/>
        </p:nvSpPr>
        <p:spPr>
          <a:xfrm>
            <a:off x="9670572" y="6205601"/>
            <a:ext cx="7666784" cy="2593712"/>
          </a:xfrm>
          <a:prstGeom prst="rect">
            <a:avLst/>
          </a:prstGeom>
        </p:spPr>
        <p:txBody>
          <a:bodyPr lIns="0" tIns="0" rIns="0" bIns="0" rtlCol="0" anchor="t">
            <a:spAutoFit/>
          </a:bodyPr>
          <a:lstStyle/>
          <a:p>
            <a:pPr marL="0" lvl="0" indent="0" algn="just">
              <a:lnSpc>
                <a:spcPts val="2989"/>
              </a:lnSpc>
              <a:spcBef>
                <a:spcPct val="0"/>
              </a:spcBef>
            </a:pPr>
            <a:r>
              <a:rPr lang="en-US" sz="2135">
                <a:solidFill>
                  <a:srgbClr val="000000"/>
                </a:solidFill>
                <a:latin typeface="Public Sans"/>
                <a:ea typeface="Public Sans"/>
                <a:cs typeface="Public Sans"/>
                <a:sym typeface="Public Sans"/>
              </a:rPr>
              <a:t>Leadership asked about people, so we analyzed people. We kept each patient's first visit, which defines whether they were exposed to evening hours, and confirmed one row per person with </a:t>
            </a:r>
            <a:r>
              <a:rPr lang="en-US" sz="2135">
                <a:solidFill>
                  <a:srgbClr val="A8322D"/>
                </a:solidFill>
                <a:latin typeface="Public Sans"/>
                <a:ea typeface="Public Sans"/>
                <a:cs typeface="Public Sans"/>
                <a:sym typeface="Public Sans"/>
              </a:rPr>
              <a:t>isid person_id</a:t>
            </a:r>
            <a:r>
              <a:rPr lang="en-US" sz="2135">
                <a:solidFill>
                  <a:srgbClr val="000000"/>
                </a:solidFill>
                <a:latin typeface="Public Sans"/>
                <a:ea typeface="Public Sans"/>
                <a:cs typeface="Public Sans"/>
                <a:sym typeface="Public Sans"/>
              </a:rPr>
              <a:t>. Only then did we run the same logistic model as before. We also tested the alternative: keeping every visit and using </a:t>
            </a:r>
            <a:r>
              <a:rPr lang="en-US" sz="2135">
                <a:solidFill>
                  <a:srgbClr val="A8322D"/>
                </a:solidFill>
                <a:latin typeface="Public Sans"/>
                <a:ea typeface="Public Sans"/>
                <a:cs typeface="Public Sans"/>
                <a:sym typeface="Public Sans"/>
              </a:rPr>
              <a:t>vce(cluster person_id)</a:t>
            </a:r>
            <a:r>
              <a:rPr lang="en-US" sz="2135">
                <a:solidFill>
                  <a:srgbClr val="000000"/>
                </a:solidFill>
                <a:latin typeface="Public Sans"/>
                <a:ea typeface="Public Sans"/>
                <a:cs typeface="Public Sans"/>
                <a:sym typeface="Public Sans"/>
              </a:rPr>
              <a:t> so repeat visits were not treated as independent.</a:t>
            </a:r>
          </a:p>
        </p:txBody>
      </p:sp>
      <p:sp>
        <p:nvSpPr>
          <p:cNvPr id="38" name="TextBox 38"/>
          <p:cNvSpPr txBox="1"/>
          <p:nvPr/>
        </p:nvSpPr>
        <p:spPr>
          <a:xfrm>
            <a:off x="9670572" y="5492033"/>
            <a:ext cx="7666784" cy="559156"/>
          </a:xfrm>
          <a:prstGeom prst="rect">
            <a:avLst/>
          </a:prstGeom>
        </p:spPr>
        <p:txBody>
          <a:bodyPr lIns="0" tIns="0" rIns="0" bIns="0" rtlCol="0" anchor="t">
            <a:spAutoFit/>
          </a:bodyPr>
          <a:lstStyle/>
          <a:p>
            <a:pPr algn="just">
              <a:lnSpc>
                <a:spcPts val="4589"/>
              </a:lnSpc>
            </a:pPr>
            <a:r>
              <a:rPr lang="en-US" sz="3278" b="1">
                <a:solidFill>
                  <a:srgbClr val="38A5B8"/>
                </a:solidFill>
                <a:latin typeface="Public Sans Bold"/>
                <a:ea typeface="Public Sans Bold"/>
                <a:cs typeface="Public Sans Bold"/>
                <a:sym typeface="Public Sans Bold"/>
              </a:rPr>
              <a:t>Answer the Question That Was Asked</a:t>
            </a:r>
          </a:p>
        </p:txBody>
      </p:sp>
      <p:sp>
        <p:nvSpPr>
          <p:cNvPr id="39" name="TextBox 39"/>
          <p:cNvSpPr txBox="1"/>
          <p:nvPr/>
        </p:nvSpPr>
        <p:spPr>
          <a:xfrm>
            <a:off x="1292697" y="2643967"/>
            <a:ext cx="8063014" cy="2281450"/>
          </a:xfrm>
          <a:prstGeom prst="rect">
            <a:avLst/>
          </a:prstGeom>
        </p:spPr>
        <p:txBody>
          <a:bodyPr lIns="0" tIns="0" rIns="0" bIns="0" rtlCol="0" anchor="t">
            <a:spAutoFit/>
          </a:bodyPr>
          <a:lstStyle/>
          <a:p>
            <a:pPr marL="0" lvl="0" indent="0" algn="l">
              <a:lnSpc>
                <a:spcPts val="5948"/>
              </a:lnSpc>
              <a:spcBef>
                <a:spcPct val="0"/>
              </a:spcBef>
            </a:pPr>
            <a:r>
              <a:rPr lang="en-US" sz="5611" b="1">
                <a:solidFill>
                  <a:srgbClr val="38A5B8"/>
                </a:solidFill>
                <a:latin typeface="Aileron Ultra-Bold"/>
                <a:ea typeface="Aileron Ultra-Bold"/>
                <a:cs typeface="Aileron Ultra-Bold"/>
                <a:sym typeface="Aileron Ultra-Bold"/>
              </a:rPr>
              <a:t>What We Changed: Rebuilding the Workflow</a:t>
            </a:r>
          </a:p>
        </p:txBody>
      </p:sp>
      <p:sp>
        <p:nvSpPr>
          <p:cNvPr id="40" name="TextBox 40"/>
          <p:cNvSpPr txBox="1"/>
          <p:nvPr/>
        </p:nvSpPr>
        <p:spPr>
          <a:xfrm>
            <a:off x="1292697" y="5530503"/>
            <a:ext cx="6575244" cy="1861185"/>
          </a:xfrm>
          <a:prstGeom prst="rect">
            <a:avLst/>
          </a:prstGeom>
        </p:spPr>
        <p:txBody>
          <a:bodyPr lIns="0" tIns="0" rIns="0" bIns="0" rtlCol="0" anchor="t">
            <a:spAutoFit/>
          </a:bodyPr>
          <a:lstStyle/>
          <a:p>
            <a:pPr algn="just">
              <a:lnSpc>
                <a:spcPts val="2939"/>
              </a:lnSpc>
            </a:pPr>
            <a:r>
              <a:rPr lang="en-US" sz="2099">
                <a:solidFill>
                  <a:srgbClr val="000000"/>
                </a:solidFill>
                <a:latin typeface="Public Sans"/>
                <a:ea typeface="Public Sans"/>
                <a:cs typeface="Public Sans"/>
                <a:sym typeface="Public Sans"/>
              </a:rPr>
              <a:t>Once we knew what was wrong, we rebuilt the analysis in the order the data required, not the order the tutorial suggested. Structure came first. The model came last. Every step now states what one row represents and checks it before moving 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3"/>
            <a:stretch>
              <a:fillRect t="-28643" r="-9579" b="-8940"/>
            </a:stretch>
          </a:blipFill>
        </p:spPr>
        <p:txBody>
          <a:bodyPr/>
          <a:lstStyle/>
          <a:p>
            <a:endParaRPr lang="en-US"/>
          </a:p>
        </p:txBody>
      </p:sp>
      <p:grpSp>
        <p:nvGrpSpPr>
          <p:cNvPr id="3" name="Group 3"/>
          <p:cNvGrpSpPr/>
          <p:nvPr/>
        </p:nvGrpSpPr>
        <p:grpSpPr>
          <a:xfrm>
            <a:off x="-161849" y="0"/>
            <a:ext cx="18449849" cy="376261"/>
            <a:chOff x="0" y="0"/>
            <a:chExt cx="4859220" cy="99098"/>
          </a:xfrm>
        </p:grpSpPr>
        <p:sp>
          <p:nvSpPr>
            <p:cNvPr id="4" name="Freeform 4"/>
            <p:cNvSpPr/>
            <p:nvPr/>
          </p:nvSpPr>
          <p:spPr>
            <a:xfrm>
              <a:off x="0" y="0"/>
              <a:ext cx="4859220" cy="99098"/>
            </a:xfrm>
            <a:custGeom>
              <a:avLst/>
              <a:gdLst/>
              <a:ahLst/>
              <a:cxnLst/>
              <a:rect l="l" t="t" r="r" b="b"/>
              <a:pathLst>
                <a:path w="4859220" h="99098">
                  <a:moveTo>
                    <a:pt x="0" y="0"/>
                  </a:moveTo>
                  <a:lnTo>
                    <a:pt x="4859220" y="0"/>
                  </a:lnTo>
                  <a:lnTo>
                    <a:pt x="4859220" y="99098"/>
                  </a:lnTo>
                  <a:lnTo>
                    <a:pt x="0" y="99098"/>
                  </a:lnTo>
                  <a:close/>
                </a:path>
              </a:pathLst>
            </a:custGeom>
            <a:solidFill>
              <a:srgbClr val="0E62F2"/>
            </a:solidFill>
          </p:spPr>
          <p:txBody>
            <a:bodyPr/>
            <a:lstStyle/>
            <a:p>
              <a:endParaRPr lang="en-US"/>
            </a:p>
          </p:txBody>
        </p:sp>
        <p:sp>
          <p:nvSpPr>
            <p:cNvPr id="5" name="TextBox 5"/>
            <p:cNvSpPr txBox="1"/>
            <p:nvPr/>
          </p:nvSpPr>
          <p:spPr>
            <a:xfrm>
              <a:off x="0" y="-47625"/>
              <a:ext cx="4859220" cy="146723"/>
            </a:xfrm>
            <a:prstGeom prst="rect">
              <a:avLst/>
            </a:prstGeom>
          </p:spPr>
          <p:txBody>
            <a:bodyPr lIns="50800" tIns="50800" rIns="50800" bIns="50800" rtlCol="0" anchor="ctr"/>
            <a:lstStyle/>
            <a:p>
              <a:pPr algn="ctr">
                <a:lnSpc>
                  <a:spcPts val="2886"/>
                </a:lnSpc>
              </a:pPr>
              <a:endParaRPr/>
            </a:p>
          </p:txBody>
        </p:sp>
      </p:grpSp>
      <p:grpSp>
        <p:nvGrpSpPr>
          <p:cNvPr id="6" name="Group 6"/>
          <p:cNvGrpSpPr/>
          <p:nvPr/>
        </p:nvGrpSpPr>
        <p:grpSpPr>
          <a:xfrm>
            <a:off x="-161849" y="9910739"/>
            <a:ext cx="18449849" cy="376261"/>
            <a:chOff x="0" y="0"/>
            <a:chExt cx="4859220" cy="99098"/>
          </a:xfrm>
        </p:grpSpPr>
        <p:sp>
          <p:nvSpPr>
            <p:cNvPr id="7" name="Freeform 7"/>
            <p:cNvSpPr/>
            <p:nvPr/>
          </p:nvSpPr>
          <p:spPr>
            <a:xfrm>
              <a:off x="0" y="0"/>
              <a:ext cx="4859220" cy="99098"/>
            </a:xfrm>
            <a:custGeom>
              <a:avLst/>
              <a:gdLst/>
              <a:ahLst/>
              <a:cxnLst/>
              <a:rect l="l" t="t" r="r" b="b"/>
              <a:pathLst>
                <a:path w="4859220" h="99098">
                  <a:moveTo>
                    <a:pt x="0" y="0"/>
                  </a:moveTo>
                  <a:lnTo>
                    <a:pt x="4859220" y="0"/>
                  </a:lnTo>
                  <a:lnTo>
                    <a:pt x="4859220" y="99098"/>
                  </a:lnTo>
                  <a:lnTo>
                    <a:pt x="0" y="99098"/>
                  </a:lnTo>
                  <a:close/>
                </a:path>
              </a:pathLst>
            </a:custGeom>
            <a:solidFill>
              <a:srgbClr val="0E62F2"/>
            </a:solidFill>
          </p:spPr>
          <p:txBody>
            <a:bodyPr/>
            <a:lstStyle/>
            <a:p>
              <a:endParaRPr lang="en-US"/>
            </a:p>
          </p:txBody>
        </p:sp>
        <p:sp>
          <p:nvSpPr>
            <p:cNvPr id="8" name="TextBox 8"/>
            <p:cNvSpPr txBox="1"/>
            <p:nvPr/>
          </p:nvSpPr>
          <p:spPr>
            <a:xfrm>
              <a:off x="0" y="-47625"/>
              <a:ext cx="4859220" cy="146723"/>
            </a:xfrm>
            <a:prstGeom prst="rect">
              <a:avLst/>
            </a:prstGeom>
          </p:spPr>
          <p:txBody>
            <a:bodyPr lIns="50800" tIns="50800" rIns="50800" bIns="50800" rtlCol="0" anchor="ctr"/>
            <a:lstStyle/>
            <a:p>
              <a:pPr algn="ctr">
                <a:lnSpc>
                  <a:spcPts val="2886"/>
                </a:lnSpc>
              </a:pPr>
              <a:endParaRPr/>
            </a:p>
          </p:txBody>
        </p:sp>
      </p:grpSp>
      <p:sp>
        <p:nvSpPr>
          <p:cNvPr id="9" name="Freeform 9"/>
          <p:cNvSpPr/>
          <p:nvPr/>
        </p:nvSpPr>
        <p:spPr>
          <a:xfrm flipH="1">
            <a:off x="1180129" y="5978876"/>
            <a:ext cx="2574448" cy="2497215"/>
          </a:xfrm>
          <a:custGeom>
            <a:avLst/>
            <a:gdLst/>
            <a:ahLst/>
            <a:cxnLst/>
            <a:rect l="l" t="t" r="r" b="b"/>
            <a:pathLst>
              <a:path w="2574448" h="2497215">
                <a:moveTo>
                  <a:pt x="2574448" y="0"/>
                </a:moveTo>
                <a:lnTo>
                  <a:pt x="0" y="0"/>
                </a:lnTo>
                <a:lnTo>
                  <a:pt x="0" y="2497215"/>
                </a:lnTo>
                <a:lnTo>
                  <a:pt x="2574448" y="2497215"/>
                </a:lnTo>
                <a:lnTo>
                  <a:pt x="2574448"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10" name="Freeform 10"/>
          <p:cNvSpPr/>
          <p:nvPr/>
        </p:nvSpPr>
        <p:spPr>
          <a:xfrm>
            <a:off x="14533423" y="5978876"/>
            <a:ext cx="2574448" cy="2497215"/>
          </a:xfrm>
          <a:custGeom>
            <a:avLst/>
            <a:gdLst/>
            <a:ahLst/>
            <a:cxnLst/>
            <a:rect l="l" t="t" r="r" b="b"/>
            <a:pathLst>
              <a:path w="2574448" h="2497215">
                <a:moveTo>
                  <a:pt x="0" y="0"/>
                </a:moveTo>
                <a:lnTo>
                  <a:pt x="2574448" y="0"/>
                </a:lnTo>
                <a:lnTo>
                  <a:pt x="2574448" y="2497215"/>
                </a:lnTo>
                <a:lnTo>
                  <a:pt x="0" y="2497215"/>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grpSp>
        <p:nvGrpSpPr>
          <p:cNvPr id="11" name="Group 11"/>
          <p:cNvGrpSpPr/>
          <p:nvPr/>
        </p:nvGrpSpPr>
        <p:grpSpPr>
          <a:xfrm>
            <a:off x="2841972" y="5886892"/>
            <a:ext cx="6054600" cy="2500335"/>
            <a:chOff x="0" y="0"/>
            <a:chExt cx="2535475" cy="1047061"/>
          </a:xfrm>
        </p:grpSpPr>
        <p:sp>
          <p:nvSpPr>
            <p:cNvPr id="12" name="Freeform 12"/>
            <p:cNvSpPr/>
            <p:nvPr/>
          </p:nvSpPr>
          <p:spPr>
            <a:xfrm>
              <a:off x="0" y="0"/>
              <a:ext cx="2535475" cy="1047061"/>
            </a:xfrm>
            <a:custGeom>
              <a:avLst/>
              <a:gdLst/>
              <a:ahLst/>
              <a:cxnLst/>
              <a:rect l="l" t="t" r="r" b="b"/>
              <a:pathLst>
                <a:path w="2535475" h="1047061">
                  <a:moveTo>
                    <a:pt x="51147" y="0"/>
                  </a:moveTo>
                  <a:lnTo>
                    <a:pt x="2484328" y="0"/>
                  </a:lnTo>
                  <a:cubicBezTo>
                    <a:pt x="2497893" y="0"/>
                    <a:pt x="2510902" y="5389"/>
                    <a:pt x="2520494" y="14981"/>
                  </a:cubicBezTo>
                  <a:cubicBezTo>
                    <a:pt x="2530086" y="24573"/>
                    <a:pt x="2535475" y="37582"/>
                    <a:pt x="2535475" y="51147"/>
                  </a:cubicBezTo>
                  <a:lnTo>
                    <a:pt x="2535475" y="995914"/>
                  </a:lnTo>
                  <a:cubicBezTo>
                    <a:pt x="2535475" y="1009479"/>
                    <a:pt x="2530086" y="1022488"/>
                    <a:pt x="2520494" y="1032080"/>
                  </a:cubicBezTo>
                  <a:cubicBezTo>
                    <a:pt x="2510902" y="1041672"/>
                    <a:pt x="2497893" y="1047061"/>
                    <a:pt x="2484328" y="1047061"/>
                  </a:cubicBezTo>
                  <a:lnTo>
                    <a:pt x="51147" y="1047061"/>
                  </a:lnTo>
                  <a:cubicBezTo>
                    <a:pt x="37582" y="1047061"/>
                    <a:pt x="24573" y="1041672"/>
                    <a:pt x="14981" y="1032080"/>
                  </a:cubicBezTo>
                  <a:cubicBezTo>
                    <a:pt x="5389" y="1022488"/>
                    <a:pt x="0" y="1009479"/>
                    <a:pt x="0" y="995914"/>
                  </a:cubicBezTo>
                  <a:lnTo>
                    <a:pt x="0" y="51147"/>
                  </a:lnTo>
                  <a:cubicBezTo>
                    <a:pt x="0" y="37582"/>
                    <a:pt x="5389" y="24573"/>
                    <a:pt x="14981" y="14981"/>
                  </a:cubicBezTo>
                  <a:cubicBezTo>
                    <a:pt x="24573" y="5389"/>
                    <a:pt x="37582" y="0"/>
                    <a:pt x="51147" y="0"/>
                  </a:cubicBezTo>
                  <a:close/>
                </a:path>
              </a:pathLst>
            </a:custGeom>
            <a:solidFill>
              <a:srgbClr val="F2F2F2"/>
            </a:solidFill>
          </p:spPr>
          <p:txBody>
            <a:bodyPr/>
            <a:lstStyle/>
            <a:p>
              <a:endParaRPr lang="en-US"/>
            </a:p>
          </p:txBody>
        </p:sp>
        <p:sp>
          <p:nvSpPr>
            <p:cNvPr id="13" name="TextBox 13"/>
            <p:cNvSpPr txBox="1"/>
            <p:nvPr/>
          </p:nvSpPr>
          <p:spPr>
            <a:xfrm>
              <a:off x="0" y="-47625"/>
              <a:ext cx="2535475" cy="1094686"/>
            </a:xfrm>
            <a:prstGeom prst="rect">
              <a:avLst/>
            </a:prstGeom>
          </p:spPr>
          <p:txBody>
            <a:bodyPr lIns="33429" tIns="33429" rIns="33429" bIns="33429" rtlCol="0" anchor="ctr"/>
            <a:lstStyle/>
            <a:p>
              <a:pPr algn="ctr">
                <a:lnSpc>
                  <a:spcPts val="3257"/>
                </a:lnSpc>
              </a:pPr>
              <a:endParaRPr/>
            </a:p>
          </p:txBody>
        </p:sp>
      </p:grpSp>
      <p:grpSp>
        <p:nvGrpSpPr>
          <p:cNvPr id="14" name="Group 14"/>
          <p:cNvGrpSpPr/>
          <p:nvPr/>
        </p:nvGrpSpPr>
        <p:grpSpPr>
          <a:xfrm>
            <a:off x="1261619" y="5696880"/>
            <a:ext cx="2880359" cy="2880359"/>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a:ln w="123825" cap="sq">
              <a:solidFill>
                <a:srgbClr val="38A5B8"/>
              </a:solidFill>
              <a:prstDash val="solid"/>
              <a:miter/>
            </a:ln>
          </p:spPr>
          <p:txBody>
            <a:bodyPr/>
            <a:lstStyle/>
            <a:p>
              <a:endParaRPr lang="en-US"/>
            </a:p>
          </p:txBody>
        </p:sp>
      </p:grpSp>
      <p:grpSp>
        <p:nvGrpSpPr>
          <p:cNvPr id="16" name="Group 16"/>
          <p:cNvGrpSpPr/>
          <p:nvPr/>
        </p:nvGrpSpPr>
        <p:grpSpPr>
          <a:xfrm>
            <a:off x="9327054" y="5886892"/>
            <a:ext cx="6054600" cy="2500335"/>
            <a:chOff x="0" y="0"/>
            <a:chExt cx="2535475" cy="1047061"/>
          </a:xfrm>
        </p:grpSpPr>
        <p:sp>
          <p:nvSpPr>
            <p:cNvPr id="17" name="Freeform 17"/>
            <p:cNvSpPr/>
            <p:nvPr/>
          </p:nvSpPr>
          <p:spPr>
            <a:xfrm>
              <a:off x="0" y="0"/>
              <a:ext cx="2535475" cy="1047061"/>
            </a:xfrm>
            <a:custGeom>
              <a:avLst/>
              <a:gdLst/>
              <a:ahLst/>
              <a:cxnLst/>
              <a:rect l="l" t="t" r="r" b="b"/>
              <a:pathLst>
                <a:path w="2535475" h="1047061">
                  <a:moveTo>
                    <a:pt x="51147" y="0"/>
                  </a:moveTo>
                  <a:lnTo>
                    <a:pt x="2484328" y="0"/>
                  </a:lnTo>
                  <a:cubicBezTo>
                    <a:pt x="2497893" y="0"/>
                    <a:pt x="2510902" y="5389"/>
                    <a:pt x="2520494" y="14981"/>
                  </a:cubicBezTo>
                  <a:cubicBezTo>
                    <a:pt x="2530086" y="24573"/>
                    <a:pt x="2535475" y="37582"/>
                    <a:pt x="2535475" y="51147"/>
                  </a:cubicBezTo>
                  <a:lnTo>
                    <a:pt x="2535475" y="995914"/>
                  </a:lnTo>
                  <a:cubicBezTo>
                    <a:pt x="2535475" y="1009479"/>
                    <a:pt x="2530086" y="1022488"/>
                    <a:pt x="2520494" y="1032080"/>
                  </a:cubicBezTo>
                  <a:cubicBezTo>
                    <a:pt x="2510902" y="1041672"/>
                    <a:pt x="2497893" y="1047061"/>
                    <a:pt x="2484328" y="1047061"/>
                  </a:cubicBezTo>
                  <a:lnTo>
                    <a:pt x="51147" y="1047061"/>
                  </a:lnTo>
                  <a:cubicBezTo>
                    <a:pt x="37582" y="1047061"/>
                    <a:pt x="24573" y="1041672"/>
                    <a:pt x="14981" y="1032080"/>
                  </a:cubicBezTo>
                  <a:cubicBezTo>
                    <a:pt x="5389" y="1022488"/>
                    <a:pt x="0" y="1009479"/>
                    <a:pt x="0" y="995914"/>
                  </a:cubicBezTo>
                  <a:lnTo>
                    <a:pt x="0" y="51147"/>
                  </a:lnTo>
                  <a:cubicBezTo>
                    <a:pt x="0" y="37582"/>
                    <a:pt x="5389" y="24573"/>
                    <a:pt x="14981" y="14981"/>
                  </a:cubicBezTo>
                  <a:cubicBezTo>
                    <a:pt x="24573" y="5389"/>
                    <a:pt x="37582" y="0"/>
                    <a:pt x="51147" y="0"/>
                  </a:cubicBezTo>
                  <a:close/>
                </a:path>
              </a:pathLst>
            </a:custGeom>
            <a:solidFill>
              <a:srgbClr val="F2F2F2"/>
            </a:solidFill>
          </p:spPr>
          <p:txBody>
            <a:bodyPr/>
            <a:lstStyle/>
            <a:p>
              <a:endParaRPr lang="en-US"/>
            </a:p>
          </p:txBody>
        </p:sp>
        <p:sp>
          <p:nvSpPr>
            <p:cNvPr id="18" name="TextBox 18"/>
            <p:cNvSpPr txBox="1"/>
            <p:nvPr/>
          </p:nvSpPr>
          <p:spPr>
            <a:xfrm>
              <a:off x="0" y="-47625"/>
              <a:ext cx="2535475" cy="1094686"/>
            </a:xfrm>
            <a:prstGeom prst="rect">
              <a:avLst/>
            </a:prstGeom>
          </p:spPr>
          <p:txBody>
            <a:bodyPr lIns="33429" tIns="33429" rIns="33429" bIns="33429" rtlCol="0" anchor="ctr"/>
            <a:lstStyle/>
            <a:p>
              <a:pPr algn="ctr">
                <a:lnSpc>
                  <a:spcPts val="3257"/>
                </a:lnSpc>
              </a:pPr>
              <a:endParaRPr/>
            </a:p>
          </p:txBody>
        </p:sp>
      </p:grpSp>
      <p:grpSp>
        <p:nvGrpSpPr>
          <p:cNvPr id="19" name="Group 19"/>
          <p:cNvGrpSpPr/>
          <p:nvPr/>
        </p:nvGrpSpPr>
        <p:grpSpPr>
          <a:xfrm>
            <a:off x="14081648" y="5696880"/>
            <a:ext cx="2880359" cy="2880359"/>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a:ln w="123825" cap="sq">
              <a:solidFill>
                <a:srgbClr val="38A5B8"/>
              </a:solidFill>
              <a:prstDash val="solid"/>
              <a:miter/>
            </a:ln>
          </p:spPr>
          <p:txBody>
            <a:bodyPr/>
            <a:lstStyle/>
            <a:p>
              <a:endParaRPr lang="en-US"/>
            </a:p>
          </p:txBody>
        </p:sp>
      </p:grpSp>
      <p:sp>
        <p:nvSpPr>
          <p:cNvPr id="21" name="Freeform 21"/>
          <p:cNvSpPr/>
          <p:nvPr/>
        </p:nvSpPr>
        <p:spPr>
          <a:xfrm>
            <a:off x="468312" y="497143"/>
            <a:ext cx="1615855" cy="970675"/>
          </a:xfrm>
          <a:custGeom>
            <a:avLst/>
            <a:gdLst/>
            <a:ahLst/>
            <a:cxnLst/>
            <a:rect l="l" t="t" r="r" b="b"/>
            <a:pathLst>
              <a:path w="1615855" h="970675">
                <a:moveTo>
                  <a:pt x="0" y="0"/>
                </a:moveTo>
                <a:lnTo>
                  <a:pt x="1615855" y="0"/>
                </a:lnTo>
                <a:lnTo>
                  <a:pt x="1615855" y="970675"/>
                </a:lnTo>
                <a:lnTo>
                  <a:pt x="0" y="970675"/>
                </a:lnTo>
                <a:lnTo>
                  <a:pt x="0" y="0"/>
                </a:lnTo>
                <a:close/>
              </a:path>
            </a:pathLst>
          </a:custGeom>
          <a:blipFill>
            <a:blip r:embed="rId7"/>
            <a:stretch>
              <a:fillRect/>
            </a:stretch>
          </a:blipFill>
        </p:spPr>
        <p:txBody>
          <a:bodyPr/>
          <a:lstStyle/>
          <a:p>
            <a:endParaRPr lang="en-US"/>
          </a:p>
        </p:txBody>
      </p:sp>
      <p:grpSp>
        <p:nvGrpSpPr>
          <p:cNvPr id="22" name="Group 22"/>
          <p:cNvGrpSpPr/>
          <p:nvPr/>
        </p:nvGrpSpPr>
        <p:grpSpPr>
          <a:xfrm>
            <a:off x="4399670" y="6900977"/>
            <a:ext cx="522243" cy="326506"/>
            <a:chOff x="0" y="0"/>
            <a:chExt cx="81508" cy="50959"/>
          </a:xfrm>
        </p:grpSpPr>
        <p:sp>
          <p:nvSpPr>
            <p:cNvPr id="23" name="Freeform 23"/>
            <p:cNvSpPr/>
            <p:nvPr/>
          </p:nvSpPr>
          <p:spPr>
            <a:xfrm>
              <a:off x="0" y="0"/>
              <a:ext cx="81508" cy="50959"/>
            </a:xfrm>
            <a:custGeom>
              <a:avLst/>
              <a:gdLst/>
              <a:ahLst/>
              <a:cxnLst/>
              <a:rect l="l" t="t" r="r" b="b"/>
              <a:pathLst>
                <a:path w="81508" h="50959">
                  <a:moveTo>
                    <a:pt x="25480" y="0"/>
                  </a:moveTo>
                  <a:lnTo>
                    <a:pt x="56029" y="0"/>
                  </a:lnTo>
                  <a:cubicBezTo>
                    <a:pt x="62787" y="0"/>
                    <a:pt x="69267" y="2684"/>
                    <a:pt x="74046" y="7463"/>
                  </a:cubicBezTo>
                  <a:cubicBezTo>
                    <a:pt x="78824" y="12241"/>
                    <a:pt x="81508" y="18722"/>
                    <a:pt x="81508" y="25480"/>
                  </a:cubicBezTo>
                  <a:lnTo>
                    <a:pt x="81508" y="25480"/>
                  </a:lnTo>
                  <a:cubicBezTo>
                    <a:pt x="81508" y="39552"/>
                    <a:pt x="70101" y="50959"/>
                    <a:pt x="56029" y="50959"/>
                  </a:cubicBezTo>
                  <a:lnTo>
                    <a:pt x="25480" y="50959"/>
                  </a:lnTo>
                  <a:cubicBezTo>
                    <a:pt x="11408" y="50959"/>
                    <a:pt x="0" y="39552"/>
                    <a:pt x="0" y="25480"/>
                  </a:cubicBezTo>
                  <a:lnTo>
                    <a:pt x="0" y="25480"/>
                  </a:lnTo>
                  <a:cubicBezTo>
                    <a:pt x="0" y="11408"/>
                    <a:pt x="11408" y="0"/>
                    <a:pt x="25480" y="0"/>
                  </a:cubicBezTo>
                  <a:close/>
                </a:path>
              </a:pathLst>
            </a:custGeom>
            <a:solidFill>
              <a:srgbClr val="F4F1EA"/>
            </a:solidFill>
            <a:ln w="38100" cap="sq">
              <a:solidFill>
                <a:srgbClr val="000000"/>
              </a:solidFill>
              <a:prstDash val="solid"/>
              <a:miter/>
            </a:ln>
          </p:spPr>
          <p:txBody>
            <a:bodyPr/>
            <a:lstStyle/>
            <a:p>
              <a:endParaRPr lang="en-US"/>
            </a:p>
          </p:txBody>
        </p:sp>
        <p:sp>
          <p:nvSpPr>
            <p:cNvPr id="24" name="TextBox 24"/>
            <p:cNvSpPr txBox="1"/>
            <p:nvPr/>
          </p:nvSpPr>
          <p:spPr>
            <a:xfrm>
              <a:off x="0" y="-47625"/>
              <a:ext cx="81508" cy="98584"/>
            </a:xfrm>
            <a:prstGeom prst="rect">
              <a:avLst/>
            </a:prstGeom>
          </p:spPr>
          <p:txBody>
            <a:bodyPr lIns="50800" tIns="50800" rIns="50800" bIns="50800" rtlCol="0" anchor="ctr"/>
            <a:lstStyle/>
            <a:p>
              <a:pPr algn="ctr">
                <a:lnSpc>
                  <a:spcPts val="3258"/>
                </a:lnSpc>
              </a:pPr>
              <a:endParaRPr/>
            </a:p>
          </p:txBody>
        </p:sp>
      </p:grpSp>
      <p:grpSp>
        <p:nvGrpSpPr>
          <p:cNvPr id="25" name="Group 25"/>
          <p:cNvGrpSpPr/>
          <p:nvPr/>
        </p:nvGrpSpPr>
        <p:grpSpPr>
          <a:xfrm>
            <a:off x="6201314" y="7218034"/>
            <a:ext cx="2089040" cy="430805"/>
            <a:chOff x="0" y="0"/>
            <a:chExt cx="326044" cy="67237"/>
          </a:xfrm>
        </p:grpSpPr>
        <p:sp>
          <p:nvSpPr>
            <p:cNvPr id="26" name="Freeform 26"/>
            <p:cNvSpPr/>
            <p:nvPr/>
          </p:nvSpPr>
          <p:spPr>
            <a:xfrm>
              <a:off x="0" y="0"/>
              <a:ext cx="326044" cy="67237"/>
            </a:xfrm>
            <a:custGeom>
              <a:avLst/>
              <a:gdLst/>
              <a:ahLst/>
              <a:cxnLst/>
              <a:rect l="l" t="t" r="r" b="b"/>
              <a:pathLst>
                <a:path w="326044" h="67237">
                  <a:moveTo>
                    <a:pt x="18530" y="0"/>
                  </a:moveTo>
                  <a:lnTo>
                    <a:pt x="307515" y="0"/>
                  </a:lnTo>
                  <a:cubicBezTo>
                    <a:pt x="312429" y="0"/>
                    <a:pt x="317142" y="1952"/>
                    <a:pt x="320617" y="5427"/>
                  </a:cubicBezTo>
                  <a:cubicBezTo>
                    <a:pt x="324092" y="8902"/>
                    <a:pt x="326044" y="13615"/>
                    <a:pt x="326044" y="18530"/>
                  </a:cubicBezTo>
                  <a:lnTo>
                    <a:pt x="326044" y="48708"/>
                  </a:lnTo>
                  <a:cubicBezTo>
                    <a:pt x="326044" y="53622"/>
                    <a:pt x="324092" y="58335"/>
                    <a:pt x="320617" y="61810"/>
                  </a:cubicBezTo>
                  <a:cubicBezTo>
                    <a:pt x="317142" y="65285"/>
                    <a:pt x="312429" y="67237"/>
                    <a:pt x="307515" y="67237"/>
                  </a:cubicBezTo>
                  <a:lnTo>
                    <a:pt x="18530" y="67237"/>
                  </a:lnTo>
                  <a:cubicBezTo>
                    <a:pt x="13615" y="67237"/>
                    <a:pt x="8902" y="65285"/>
                    <a:pt x="5427" y="61810"/>
                  </a:cubicBezTo>
                  <a:cubicBezTo>
                    <a:pt x="1952" y="58335"/>
                    <a:pt x="0" y="53622"/>
                    <a:pt x="0" y="48708"/>
                  </a:cubicBezTo>
                  <a:lnTo>
                    <a:pt x="0" y="18530"/>
                  </a:lnTo>
                  <a:cubicBezTo>
                    <a:pt x="0" y="13615"/>
                    <a:pt x="1952" y="8902"/>
                    <a:pt x="5427" y="5427"/>
                  </a:cubicBezTo>
                  <a:cubicBezTo>
                    <a:pt x="8902" y="1952"/>
                    <a:pt x="13615" y="0"/>
                    <a:pt x="18530" y="0"/>
                  </a:cubicBezTo>
                  <a:close/>
                </a:path>
              </a:pathLst>
            </a:custGeom>
            <a:solidFill>
              <a:srgbClr val="F4F1EA"/>
            </a:solidFill>
            <a:ln w="38100" cap="sq">
              <a:solidFill>
                <a:srgbClr val="000000"/>
              </a:solidFill>
              <a:prstDash val="solid"/>
              <a:miter/>
            </a:ln>
          </p:spPr>
          <p:txBody>
            <a:bodyPr/>
            <a:lstStyle/>
            <a:p>
              <a:endParaRPr lang="en-US"/>
            </a:p>
          </p:txBody>
        </p:sp>
        <p:sp>
          <p:nvSpPr>
            <p:cNvPr id="27" name="TextBox 27"/>
            <p:cNvSpPr txBox="1"/>
            <p:nvPr/>
          </p:nvSpPr>
          <p:spPr>
            <a:xfrm>
              <a:off x="0" y="-47625"/>
              <a:ext cx="326044" cy="114862"/>
            </a:xfrm>
            <a:prstGeom prst="rect">
              <a:avLst/>
            </a:prstGeom>
          </p:spPr>
          <p:txBody>
            <a:bodyPr lIns="50800" tIns="50800" rIns="50800" bIns="50800" rtlCol="0" anchor="ctr"/>
            <a:lstStyle/>
            <a:p>
              <a:pPr algn="ctr">
                <a:lnSpc>
                  <a:spcPts val="3258"/>
                </a:lnSpc>
              </a:pPr>
              <a:endParaRPr/>
            </a:p>
          </p:txBody>
        </p:sp>
      </p:grpSp>
      <p:grpSp>
        <p:nvGrpSpPr>
          <p:cNvPr id="28" name="Group 28"/>
          <p:cNvGrpSpPr/>
          <p:nvPr/>
        </p:nvGrpSpPr>
        <p:grpSpPr>
          <a:xfrm>
            <a:off x="12640697" y="6719151"/>
            <a:ext cx="917495" cy="331996"/>
            <a:chOff x="0" y="0"/>
            <a:chExt cx="143197" cy="51816"/>
          </a:xfrm>
        </p:grpSpPr>
        <p:sp>
          <p:nvSpPr>
            <p:cNvPr id="29" name="Freeform 29"/>
            <p:cNvSpPr/>
            <p:nvPr/>
          </p:nvSpPr>
          <p:spPr>
            <a:xfrm>
              <a:off x="0" y="0"/>
              <a:ext cx="143197" cy="51816"/>
            </a:xfrm>
            <a:custGeom>
              <a:avLst/>
              <a:gdLst/>
              <a:ahLst/>
              <a:cxnLst/>
              <a:rect l="l" t="t" r="r" b="b"/>
              <a:pathLst>
                <a:path w="143197" h="51816">
                  <a:moveTo>
                    <a:pt x="25908" y="0"/>
                  </a:moveTo>
                  <a:lnTo>
                    <a:pt x="117289" y="0"/>
                  </a:lnTo>
                  <a:cubicBezTo>
                    <a:pt x="131598" y="0"/>
                    <a:pt x="143197" y="11599"/>
                    <a:pt x="143197" y="25908"/>
                  </a:cubicBezTo>
                  <a:lnTo>
                    <a:pt x="143197" y="25908"/>
                  </a:lnTo>
                  <a:cubicBezTo>
                    <a:pt x="143197" y="40216"/>
                    <a:pt x="131598" y="51816"/>
                    <a:pt x="117289" y="51816"/>
                  </a:cubicBezTo>
                  <a:lnTo>
                    <a:pt x="25908" y="51816"/>
                  </a:lnTo>
                  <a:cubicBezTo>
                    <a:pt x="11599" y="51816"/>
                    <a:pt x="0" y="40216"/>
                    <a:pt x="0" y="25908"/>
                  </a:cubicBezTo>
                  <a:lnTo>
                    <a:pt x="0" y="25908"/>
                  </a:lnTo>
                  <a:cubicBezTo>
                    <a:pt x="0" y="11599"/>
                    <a:pt x="11599" y="0"/>
                    <a:pt x="25908" y="0"/>
                  </a:cubicBezTo>
                  <a:close/>
                </a:path>
              </a:pathLst>
            </a:custGeom>
            <a:solidFill>
              <a:srgbClr val="F4F1EA"/>
            </a:solidFill>
            <a:ln w="38100" cap="sq">
              <a:solidFill>
                <a:srgbClr val="000000"/>
              </a:solidFill>
              <a:prstDash val="solid"/>
              <a:miter/>
            </a:ln>
          </p:spPr>
          <p:txBody>
            <a:bodyPr/>
            <a:lstStyle/>
            <a:p>
              <a:endParaRPr lang="en-US"/>
            </a:p>
          </p:txBody>
        </p:sp>
        <p:sp>
          <p:nvSpPr>
            <p:cNvPr id="30" name="TextBox 30"/>
            <p:cNvSpPr txBox="1"/>
            <p:nvPr/>
          </p:nvSpPr>
          <p:spPr>
            <a:xfrm>
              <a:off x="0" y="-47625"/>
              <a:ext cx="143197" cy="99441"/>
            </a:xfrm>
            <a:prstGeom prst="rect">
              <a:avLst/>
            </a:prstGeom>
          </p:spPr>
          <p:txBody>
            <a:bodyPr lIns="50800" tIns="50800" rIns="50800" bIns="50800" rtlCol="0" anchor="ctr"/>
            <a:lstStyle/>
            <a:p>
              <a:pPr algn="ctr">
                <a:lnSpc>
                  <a:spcPts val="3258"/>
                </a:lnSpc>
              </a:pPr>
              <a:endParaRPr/>
            </a:p>
          </p:txBody>
        </p:sp>
      </p:grpSp>
      <p:sp>
        <p:nvSpPr>
          <p:cNvPr id="31" name="TextBox 31"/>
          <p:cNvSpPr txBox="1"/>
          <p:nvPr/>
        </p:nvSpPr>
        <p:spPr>
          <a:xfrm>
            <a:off x="2181547" y="1652611"/>
            <a:ext cx="13924905" cy="730576"/>
          </a:xfrm>
          <a:prstGeom prst="rect">
            <a:avLst/>
          </a:prstGeom>
        </p:spPr>
        <p:txBody>
          <a:bodyPr lIns="0" tIns="0" rIns="0" bIns="0" rtlCol="0" anchor="t">
            <a:spAutoFit/>
          </a:bodyPr>
          <a:lstStyle/>
          <a:p>
            <a:pPr marL="0" lvl="0" indent="0" algn="ctr">
              <a:lnSpc>
                <a:spcPts val="5508"/>
              </a:lnSpc>
              <a:spcBef>
                <a:spcPct val="0"/>
              </a:spcBef>
            </a:pPr>
            <a:r>
              <a:rPr lang="en-US" sz="5196" b="1">
                <a:solidFill>
                  <a:srgbClr val="38A5B8"/>
                </a:solidFill>
                <a:latin typeface="Aileron Ultra-Bold"/>
                <a:ea typeface="Aileron Ultra-Bold"/>
                <a:cs typeface="Aileron Ultra-Bold"/>
                <a:sym typeface="Aileron Ultra-Bold"/>
              </a:rPr>
              <a:t>Quality Checks Built into the Code</a:t>
            </a:r>
          </a:p>
        </p:txBody>
      </p:sp>
      <p:sp>
        <p:nvSpPr>
          <p:cNvPr id="32" name="TextBox 32"/>
          <p:cNvSpPr txBox="1"/>
          <p:nvPr/>
        </p:nvSpPr>
        <p:spPr>
          <a:xfrm>
            <a:off x="1761483" y="2853530"/>
            <a:ext cx="14765035" cy="1406525"/>
          </a:xfrm>
          <a:prstGeom prst="rect">
            <a:avLst/>
          </a:prstGeom>
        </p:spPr>
        <p:txBody>
          <a:bodyPr lIns="0" tIns="0" rIns="0" bIns="0" rtlCol="0" anchor="t">
            <a:spAutoFit/>
          </a:bodyPr>
          <a:lstStyle/>
          <a:p>
            <a:pPr algn="just">
              <a:lnSpc>
                <a:spcPts val="2799"/>
              </a:lnSpc>
            </a:pPr>
            <a:r>
              <a:rPr lang="en-US" sz="1999">
                <a:solidFill>
                  <a:srgbClr val="000000"/>
                </a:solidFill>
                <a:latin typeface="Public Sans"/>
                <a:ea typeface="Public Sans"/>
                <a:cs typeface="Public Sans"/>
                <a:sym typeface="Public Sans"/>
              </a:rPr>
              <a:t>Our first analysis depended on someone noticing a problem. The rebuilt do-file does not. We added checks directly into the code, so the data is tested every time the analysis runs. If something changes, whether new data, a new analyst, or a new extract, the do-file catches it before the model does. These checks turn skepticism into a habit that runs automatically, even when no reviewer is in the room.</a:t>
            </a:r>
          </a:p>
        </p:txBody>
      </p:sp>
      <p:sp>
        <p:nvSpPr>
          <p:cNvPr id="33" name="TextBox 33"/>
          <p:cNvSpPr txBox="1"/>
          <p:nvPr/>
        </p:nvSpPr>
        <p:spPr>
          <a:xfrm>
            <a:off x="4450663" y="6681051"/>
            <a:ext cx="4080680" cy="1997184"/>
          </a:xfrm>
          <a:prstGeom prst="rect">
            <a:avLst/>
          </a:prstGeom>
        </p:spPr>
        <p:txBody>
          <a:bodyPr lIns="0" tIns="0" rIns="0" bIns="0" rtlCol="0" anchor="t">
            <a:spAutoFit/>
          </a:bodyPr>
          <a:lstStyle/>
          <a:p>
            <a:pPr marL="0" lvl="0" indent="0" algn="just">
              <a:lnSpc>
                <a:spcPts val="2269"/>
              </a:lnSpc>
              <a:spcBef>
                <a:spcPct val="0"/>
              </a:spcBef>
            </a:pPr>
            <a:r>
              <a:rPr lang="en-US" sz="1620">
                <a:solidFill>
                  <a:srgbClr val="000000"/>
                </a:solidFill>
                <a:latin typeface="Public Sans"/>
                <a:ea typeface="Public Sans"/>
                <a:cs typeface="Public Sans"/>
                <a:sym typeface="Public Sans"/>
              </a:rPr>
              <a:t>Every time the unit of analysis changes, </a:t>
            </a:r>
            <a:r>
              <a:rPr lang="en-US" sz="1620">
                <a:solidFill>
                  <a:srgbClr val="A8322D"/>
                </a:solidFill>
                <a:latin typeface="Public Sans"/>
                <a:ea typeface="Public Sans"/>
                <a:cs typeface="Public Sans"/>
                <a:sym typeface="Public Sans"/>
              </a:rPr>
              <a:t>isid</a:t>
            </a:r>
            <a:r>
              <a:rPr lang="en-US" sz="1620">
                <a:solidFill>
                  <a:srgbClr val="000000"/>
                </a:solidFill>
                <a:latin typeface="Public Sans"/>
                <a:ea typeface="Public Sans"/>
                <a:cs typeface="Public Sans"/>
                <a:sym typeface="Public Sans"/>
              </a:rPr>
              <a:t> confirms what one row represents. Every merge uses </a:t>
            </a:r>
            <a:r>
              <a:rPr lang="en-US" sz="1620">
                <a:solidFill>
                  <a:srgbClr val="A8322D"/>
                </a:solidFill>
                <a:latin typeface="Public Sans"/>
                <a:ea typeface="Public Sans"/>
                <a:cs typeface="Public Sans"/>
                <a:sym typeface="Public Sans"/>
              </a:rPr>
              <a:t>assert(match using)</a:t>
            </a:r>
            <a:r>
              <a:rPr lang="en-US" sz="1620">
                <a:solidFill>
                  <a:srgbClr val="000000"/>
                </a:solidFill>
                <a:latin typeface="Public Sans"/>
                <a:ea typeface="Public Sans"/>
                <a:cs typeface="Public Sans"/>
                <a:sym typeface="Public Sans"/>
              </a:rPr>
              <a:t>, so unmatched records stop the do-file instead of disappearing. If a check fails, the analysis stops until someone explains why.</a:t>
            </a:r>
          </a:p>
        </p:txBody>
      </p:sp>
      <p:sp>
        <p:nvSpPr>
          <p:cNvPr id="34" name="TextBox 34"/>
          <p:cNvSpPr txBox="1"/>
          <p:nvPr/>
        </p:nvSpPr>
        <p:spPr>
          <a:xfrm>
            <a:off x="4450663" y="6113111"/>
            <a:ext cx="4538142" cy="462722"/>
          </a:xfrm>
          <a:prstGeom prst="rect">
            <a:avLst/>
          </a:prstGeom>
        </p:spPr>
        <p:txBody>
          <a:bodyPr lIns="0" tIns="0" rIns="0" bIns="0" rtlCol="0" anchor="t">
            <a:spAutoFit/>
          </a:bodyPr>
          <a:lstStyle/>
          <a:p>
            <a:pPr algn="just">
              <a:lnSpc>
                <a:spcPts val="3667"/>
              </a:lnSpc>
            </a:pPr>
            <a:r>
              <a:rPr lang="en-US" sz="2619" b="1">
                <a:solidFill>
                  <a:srgbClr val="38A5B8"/>
                </a:solidFill>
                <a:latin typeface="Public Sans Bold"/>
                <a:ea typeface="Public Sans Bold"/>
                <a:cs typeface="Public Sans Bold"/>
                <a:sym typeface="Public Sans Bold"/>
              </a:rPr>
              <a:t>Checks That Stop the Code</a:t>
            </a:r>
          </a:p>
        </p:txBody>
      </p:sp>
      <p:grpSp>
        <p:nvGrpSpPr>
          <p:cNvPr id="35" name="Group 35"/>
          <p:cNvGrpSpPr/>
          <p:nvPr/>
        </p:nvGrpSpPr>
        <p:grpSpPr>
          <a:xfrm>
            <a:off x="10196822" y="7785782"/>
            <a:ext cx="1490804" cy="363136"/>
            <a:chOff x="0" y="0"/>
            <a:chExt cx="232675" cy="56676"/>
          </a:xfrm>
        </p:grpSpPr>
        <p:sp>
          <p:nvSpPr>
            <p:cNvPr id="36" name="Freeform 36"/>
            <p:cNvSpPr/>
            <p:nvPr/>
          </p:nvSpPr>
          <p:spPr>
            <a:xfrm>
              <a:off x="0" y="0"/>
              <a:ext cx="232675" cy="56676"/>
            </a:xfrm>
            <a:custGeom>
              <a:avLst/>
              <a:gdLst/>
              <a:ahLst/>
              <a:cxnLst/>
              <a:rect l="l" t="t" r="r" b="b"/>
              <a:pathLst>
                <a:path w="232675" h="56676">
                  <a:moveTo>
                    <a:pt x="25966" y="0"/>
                  </a:moveTo>
                  <a:lnTo>
                    <a:pt x="206710" y="0"/>
                  </a:lnTo>
                  <a:cubicBezTo>
                    <a:pt x="221050" y="0"/>
                    <a:pt x="232675" y="11625"/>
                    <a:pt x="232675" y="25966"/>
                  </a:cubicBezTo>
                  <a:lnTo>
                    <a:pt x="232675" y="30710"/>
                  </a:lnTo>
                  <a:cubicBezTo>
                    <a:pt x="232675" y="37597"/>
                    <a:pt x="229940" y="44201"/>
                    <a:pt x="225070" y="49071"/>
                  </a:cubicBezTo>
                  <a:cubicBezTo>
                    <a:pt x="220201" y="53940"/>
                    <a:pt x="213596" y="56676"/>
                    <a:pt x="206710" y="56676"/>
                  </a:cubicBezTo>
                  <a:lnTo>
                    <a:pt x="25966" y="56676"/>
                  </a:lnTo>
                  <a:cubicBezTo>
                    <a:pt x="19079" y="56676"/>
                    <a:pt x="12475" y="53940"/>
                    <a:pt x="7605" y="49071"/>
                  </a:cubicBezTo>
                  <a:cubicBezTo>
                    <a:pt x="2736" y="44201"/>
                    <a:pt x="0" y="37597"/>
                    <a:pt x="0" y="30710"/>
                  </a:cubicBezTo>
                  <a:lnTo>
                    <a:pt x="0" y="25966"/>
                  </a:lnTo>
                  <a:cubicBezTo>
                    <a:pt x="0" y="11625"/>
                    <a:pt x="11625" y="0"/>
                    <a:pt x="25966" y="0"/>
                  </a:cubicBezTo>
                  <a:close/>
                </a:path>
              </a:pathLst>
            </a:custGeom>
            <a:solidFill>
              <a:srgbClr val="F4F1EA"/>
            </a:solidFill>
            <a:ln w="38100" cap="sq">
              <a:solidFill>
                <a:srgbClr val="000000"/>
              </a:solidFill>
              <a:prstDash val="solid"/>
              <a:miter/>
            </a:ln>
          </p:spPr>
          <p:txBody>
            <a:bodyPr/>
            <a:lstStyle/>
            <a:p>
              <a:endParaRPr lang="en-US"/>
            </a:p>
          </p:txBody>
        </p:sp>
        <p:sp>
          <p:nvSpPr>
            <p:cNvPr id="37" name="TextBox 37"/>
            <p:cNvSpPr txBox="1"/>
            <p:nvPr/>
          </p:nvSpPr>
          <p:spPr>
            <a:xfrm>
              <a:off x="0" y="-47625"/>
              <a:ext cx="232675" cy="104301"/>
            </a:xfrm>
            <a:prstGeom prst="rect">
              <a:avLst/>
            </a:prstGeom>
          </p:spPr>
          <p:txBody>
            <a:bodyPr lIns="50800" tIns="50800" rIns="50800" bIns="50800" rtlCol="0" anchor="ctr"/>
            <a:lstStyle/>
            <a:p>
              <a:pPr algn="ctr">
                <a:lnSpc>
                  <a:spcPts val="3258"/>
                </a:lnSpc>
              </a:pPr>
              <a:endParaRPr/>
            </a:p>
          </p:txBody>
        </p:sp>
      </p:grpSp>
      <p:grpSp>
        <p:nvGrpSpPr>
          <p:cNvPr id="38" name="Group 38"/>
          <p:cNvGrpSpPr/>
          <p:nvPr/>
        </p:nvGrpSpPr>
        <p:grpSpPr>
          <a:xfrm>
            <a:off x="13203899" y="7279760"/>
            <a:ext cx="877749" cy="307354"/>
            <a:chOff x="0" y="0"/>
            <a:chExt cx="136994" cy="47970"/>
          </a:xfrm>
        </p:grpSpPr>
        <p:sp>
          <p:nvSpPr>
            <p:cNvPr id="39" name="Freeform 39"/>
            <p:cNvSpPr/>
            <p:nvPr/>
          </p:nvSpPr>
          <p:spPr>
            <a:xfrm>
              <a:off x="0" y="0"/>
              <a:ext cx="136994" cy="47970"/>
            </a:xfrm>
            <a:custGeom>
              <a:avLst/>
              <a:gdLst/>
              <a:ahLst/>
              <a:cxnLst/>
              <a:rect l="l" t="t" r="r" b="b"/>
              <a:pathLst>
                <a:path w="136994" h="47970">
                  <a:moveTo>
                    <a:pt x="23985" y="0"/>
                  </a:moveTo>
                  <a:lnTo>
                    <a:pt x="113009" y="0"/>
                  </a:lnTo>
                  <a:cubicBezTo>
                    <a:pt x="119370" y="0"/>
                    <a:pt x="125470" y="2527"/>
                    <a:pt x="129968" y="7025"/>
                  </a:cubicBezTo>
                  <a:cubicBezTo>
                    <a:pt x="134467" y="11523"/>
                    <a:pt x="136994" y="17624"/>
                    <a:pt x="136994" y="23985"/>
                  </a:cubicBezTo>
                  <a:lnTo>
                    <a:pt x="136994" y="23985"/>
                  </a:lnTo>
                  <a:cubicBezTo>
                    <a:pt x="136994" y="30346"/>
                    <a:pt x="134467" y="36447"/>
                    <a:pt x="129968" y="40945"/>
                  </a:cubicBezTo>
                  <a:cubicBezTo>
                    <a:pt x="125470" y="45443"/>
                    <a:pt x="119370" y="47970"/>
                    <a:pt x="113009" y="47970"/>
                  </a:cubicBezTo>
                  <a:lnTo>
                    <a:pt x="23985" y="47970"/>
                  </a:lnTo>
                  <a:cubicBezTo>
                    <a:pt x="17624" y="47970"/>
                    <a:pt x="11523" y="45443"/>
                    <a:pt x="7025" y="40945"/>
                  </a:cubicBezTo>
                  <a:cubicBezTo>
                    <a:pt x="2527" y="36447"/>
                    <a:pt x="0" y="30346"/>
                    <a:pt x="0" y="23985"/>
                  </a:cubicBezTo>
                  <a:lnTo>
                    <a:pt x="0" y="23985"/>
                  </a:lnTo>
                  <a:cubicBezTo>
                    <a:pt x="0" y="17624"/>
                    <a:pt x="2527" y="11523"/>
                    <a:pt x="7025" y="7025"/>
                  </a:cubicBezTo>
                  <a:cubicBezTo>
                    <a:pt x="11523" y="2527"/>
                    <a:pt x="17624" y="0"/>
                    <a:pt x="23985" y="0"/>
                  </a:cubicBezTo>
                  <a:close/>
                </a:path>
              </a:pathLst>
            </a:custGeom>
            <a:solidFill>
              <a:srgbClr val="F4F1EA"/>
            </a:solidFill>
            <a:ln w="38100" cap="sq">
              <a:solidFill>
                <a:srgbClr val="000000"/>
              </a:solidFill>
              <a:prstDash val="solid"/>
              <a:miter/>
            </a:ln>
          </p:spPr>
          <p:txBody>
            <a:bodyPr/>
            <a:lstStyle/>
            <a:p>
              <a:endParaRPr lang="en-US"/>
            </a:p>
          </p:txBody>
        </p:sp>
        <p:sp>
          <p:nvSpPr>
            <p:cNvPr id="40" name="TextBox 40"/>
            <p:cNvSpPr txBox="1"/>
            <p:nvPr/>
          </p:nvSpPr>
          <p:spPr>
            <a:xfrm>
              <a:off x="0" y="-47625"/>
              <a:ext cx="136994" cy="95595"/>
            </a:xfrm>
            <a:prstGeom prst="rect">
              <a:avLst/>
            </a:prstGeom>
          </p:spPr>
          <p:txBody>
            <a:bodyPr lIns="50800" tIns="50800" rIns="50800" bIns="50800" rtlCol="0" anchor="ctr"/>
            <a:lstStyle/>
            <a:p>
              <a:pPr algn="ctr">
                <a:lnSpc>
                  <a:spcPts val="3258"/>
                </a:lnSpc>
              </a:pPr>
              <a:endParaRPr/>
            </a:p>
          </p:txBody>
        </p:sp>
      </p:grpSp>
      <p:sp>
        <p:nvSpPr>
          <p:cNvPr id="41" name="TextBox 41"/>
          <p:cNvSpPr txBox="1"/>
          <p:nvPr/>
        </p:nvSpPr>
        <p:spPr>
          <a:xfrm>
            <a:off x="9770679" y="6675793"/>
            <a:ext cx="4080680" cy="1711434"/>
          </a:xfrm>
          <a:prstGeom prst="rect">
            <a:avLst/>
          </a:prstGeom>
        </p:spPr>
        <p:txBody>
          <a:bodyPr lIns="0" tIns="0" rIns="0" bIns="0" rtlCol="0" anchor="t">
            <a:spAutoFit/>
          </a:bodyPr>
          <a:lstStyle/>
          <a:p>
            <a:pPr marL="0" lvl="0" indent="0" algn="just">
              <a:lnSpc>
                <a:spcPts val="2269"/>
              </a:lnSpc>
              <a:spcBef>
                <a:spcPct val="0"/>
              </a:spcBef>
            </a:pPr>
            <a:r>
              <a:rPr lang="en-US" sz="1620">
                <a:solidFill>
                  <a:srgbClr val="000000"/>
                </a:solidFill>
                <a:latin typeface="Public Sans"/>
                <a:ea typeface="Public Sans"/>
                <a:cs typeface="Public Sans"/>
                <a:sym typeface="Public Sans"/>
              </a:rPr>
              <a:t>We count people and use </a:t>
            </a:r>
            <a:r>
              <a:rPr lang="en-US" sz="1620">
                <a:solidFill>
                  <a:srgbClr val="A8322D"/>
                </a:solidFill>
                <a:latin typeface="Public Sans"/>
                <a:ea typeface="Public Sans"/>
                <a:cs typeface="Public Sans"/>
                <a:sym typeface="Public Sans"/>
              </a:rPr>
              <a:t>assert</a:t>
            </a:r>
            <a:r>
              <a:rPr lang="en-US" sz="1620">
                <a:solidFill>
                  <a:srgbClr val="000000"/>
                </a:solidFill>
                <a:latin typeface="Public Sans"/>
                <a:ea typeface="Public Sans"/>
                <a:cs typeface="Public Sans"/>
                <a:sym typeface="Public Sans"/>
              </a:rPr>
              <a:t> to compare the result with a number we trust, the 9,406 enrolled patients. </a:t>
            </a:r>
            <a:r>
              <a:rPr lang="en-US" sz="1620">
                <a:solidFill>
                  <a:srgbClr val="A8322D"/>
                </a:solidFill>
                <a:latin typeface="Public Sans"/>
                <a:ea typeface="Public Sans"/>
                <a:cs typeface="Public Sans"/>
                <a:sym typeface="Public Sans"/>
              </a:rPr>
              <a:t>notes</a:t>
            </a:r>
            <a:r>
              <a:rPr lang="en-US" sz="1620">
                <a:solidFill>
                  <a:srgbClr val="000000"/>
                </a:solidFill>
                <a:latin typeface="Public Sans"/>
                <a:ea typeface="Public Sans"/>
                <a:cs typeface="Public Sans"/>
                <a:sym typeface="Public Sans"/>
              </a:rPr>
              <a:t> records each decision inside the dataset, and </a:t>
            </a:r>
            <a:r>
              <a:rPr lang="en-US" sz="1620">
                <a:solidFill>
                  <a:srgbClr val="A8322D"/>
                </a:solidFill>
                <a:latin typeface="Public Sans"/>
                <a:ea typeface="Public Sans"/>
                <a:cs typeface="Public Sans"/>
                <a:sym typeface="Public Sans"/>
              </a:rPr>
              <a:t>datasignature</a:t>
            </a:r>
            <a:r>
              <a:rPr lang="en-US" sz="1620">
                <a:solidFill>
                  <a:srgbClr val="000000"/>
                </a:solidFill>
                <a:latin typeface="Public Sans"/>
                <a:ea typeface="Public Sans"/>
                <a:cs typeface="Public Sans"/>
                <a:sym typeface="Public Sans"/>
              </a:rPr>
              <a:t> confirms the file we modeled is the file we checked.</a:t>
            </a:r>
          </a:p>
        </p:txBody>
      </p:sp>
      <p:sp>
        <p:nvSpPr>
          <p:cNvPr id="42" name="TextBox 42"/>
          <p:cNvSpPr txBox="1"/>
          <p:nvPr/>
        </p:nvSpPr>
        <p:spPr>
          <a:xfrm>
            <a:off x="9293605" y="6103859"/>
            <a:ext cx="4788043" cy="462722"/>
          </a:xfrm>
          <a:prstGeom prst="rect">
            <a:avLst/>
          </a:prstGeom>
        </p:spPr>
        <p:txBody>
          <a:bodyPr lIns="0" tIns="0" rIns="0" bIns="0" rtlCol="0" anchor="t">
            <a:spAutoFit/>
          </a:bodyPr>
          <a:lstStyle/>
          <a:p>
            <a:pPr algn="r">
              <a:lnSpc>
                <a:spcPts val="3667"/>
              </a:lnSpc>
            </a:pPr>
            <a:r>
              <a:rPr lang="en-US" sz="2619" b="1">
                <a:solidFill>
                  <a:srgbClr val="38A5B8"/>
                </a:solidFill>
                <a:latin typeface="Public Sans Bold"/>
                <a:ea typeface="Public Sans Bold"/>
                <a:cs typeface="Public Sans Bold"/>
                <a:sym typeface="Public Sans Bold"/>
              </a:rPr>
              <a:t>Checks That Explain the Code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9579" t="-37583"/>
            </a:stretch>
          </a:blipFill>
        </p:spPr>
        <p:txBody>
          <a:bodyPr/>
          <a:lstStyle/>
          <a:p>
            <a:endParaRPr lang="en-US"/>
          </a:p>
        </p:txBody>
      </p:sp>
      <p:grpSp>
        <p:nvGrpSpPr>
          <p:cNvPr id="3" name="Group 3"/>
          <p:cNvGrpSpPr/>
          <p:nvPr/>
        </p:nvGrpSpPr>
        <p:grpSpPr>
          <a:xfrm>
            <a:off x="1487712" y="6194934"/>
            <a:ext cx="7247758" cy="2090654"/>
            <a:chOff x="0" y="0"/>
            <a:chExt cx="1969418" cy="568089"/>
          </a:xfrm>
        </p:grpSpPr>
        <p:sp>
          <p:nvSpPr>
            <p:cNvPr id="4" name="Freeform 4"/>
            <p:cNvSpPr/>
            <p:nvPr/>
          </p:nvSpPr>
          <p:spPr>
            <a:xfrm>
              <a:off x="0" y="0"/>
              <a:ext cx="1969418" cy="568089"/>
            </a:xfrm>
            <a:custGeom>
              <a:avLst/>
              <a:gdLst/>
              <a:ahLst/>
              <a:cxnLst/>
              <a:rect l="l" t="t" r="r" b="b"/>
              <a:pathLst>
                <a:path w="1969418" h="568089">
                  <a:moveTo>
                    <a:pt x="42727" y="0"/>
                  </a:moveTo>
                  <a:lnTo>
                    <a:pt x="1926691" y="0"/>
                  </a:lnTo>
                  <a:cubicBezTo>
                    <a:pt x="1938023" y="0"/>
                    <a:pt x="1948890" y="4502"/>
                    <a:pt x="1956903" y="12515"/>
                  </a:cubicBezTo>
                  <a:cubicBezTo>
                    <a:pt x="1964916" y="20527"/>
                    <a:pt x="1969418" y="31395"/>
                    <a:pt x="1969418" y="42727"/>
                  </a:cubicBezTo>
                  <a:lnTo>
                    <a:pt x="1969418" y="525362"/>
                  </a:lnTo>
                  <a:cubicBezTo>
                    <a:pt x="1969418" y="548959"/>
                    <a:pt x="1950288" y="568089"/>
                    <a:pt x="1926691" y="568089"/>
                  </a:cubicBezTo>
                  <a:lnTo>
                    <a:pt x="42727" y="568089"/>
                  </a:lnTo>
                  <a:cubicBezTo>
                    <a:pt x="19130" y="568089"/>
                    <a:pt x="0" y="548959"/>
                    <a:pt x="0" y="525362"/>
                  </a:cubicBezTo>
                  <a:lnTo>
                    <a:pt x="0" y="42727"/>
                  </a:lnTo>
                  <a:cubicBezTo>
                    <a:pt x="0" y="19130"/>
                    <a:pt x="19130" y="0"/>
                    <a:pt x="42727" y="0"/>
                  </a:cubicBezTo>
                  <a:close/>
                </a:path>
              </a:pathLst>
            </a:custGeom>
            <a:solidFill>
              <a:srgbClr val="F2F2F2"/>
            </a:solidFill>
          </p:spPr>
          <p:txBody>
            <a:bodyPr/>
            <a:lstStyle/>
            <a:p>
              <a:endParaRPr lang="en-US"/>
            </a:p>
          </p:txBody>
        </p:sp>
        <p:sp>
          <p:nvSpPr>
            <p:cNvPr id="5" name="TextBox 5"/>
            <p:cNvSpPr txBox="1"/>
            <p:nvPr/>
          </p:nvSpPr>
          <p:spPr>
            <a:xfrm>
              <a:off x="0" y="-47625"/>
              <a:ext cx="1969418" cy="615714"/>
            </a:xfrm>
            <a:prstGeom prst="rect">
              <a:avLst/>
            </a:prstGeom>
          </p:spPr>
          <p:txBody>
            <a:bodyPr lIns="43301" tIns="43301" rIns="43301" bIns="43301" rtlCol="0" anchor="ctr"/>
            <a:lstStyle/>
            <a:p>
              <a:pPr algn="ctr">
                <a:lnSpc>
                  <a:spcPts val="3258"/>
                </a:lnSpc>
              </a:pPr>
              <a:endParaRPr/>
            </a:p>
          </p:txBody>
        </p:sp>
      </p:grpSp>
      <p:sp>
        <p:nvSpPr>
          <p:cNvPr id="6" name="Freeform 6"/>
          <p:cNvSpPr/>
          <p:nvPr/>
        </p:nvSpPr>
        <p:spPr>
          <a:xfrm>
            <a:off x="1724287" y="6443534"/>
            <a:ext cx="362758" cy="362758"/>
          </a:xfrm>
          <a:custGeom>
            <a:avLst/>
            <a:gdLst/>
            <a:ahLst/>
            <a:cxnLst/>
            <a:rect l="l" t="t" r="r" b="b"/>
            <a:pathLst>
              <a:path w="362758" h="362758">
                <a:moveTo>
                  <a:pt x="0" y="0"/>
                </a:moveTo>
                <a:lnTo>
                  <a:pt x="362758" y="0"/>
                </a:lnTo>
                <a:lnTo>
                  <a:pt x="362758" y="362758"/>
                </a:lnTo>
                <a:lnTo>
                  <a:pt x="0" y="36275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724287" y="6964675"/>
            <a:ext cx="362758" cy="362758"/>
          </a:xfrm>
          <a:custGeom>
            <a:avLst/>
            <a:gdLst/>
            <a:ahLst/>
            <a:cxnLst/>
            <a:rect l="l" t="t" r="r" b="b"/>
            <a:pathLst>
              <a:path w="362758" h="362758">
                <a:moveTo>
                  <a:pt x="0" y="0"/>
                </a:moveTo>
                <a:lnTo>
                  <a:pt x="362758" y="0"/>
                </a:lnTo>
                <a:lnTo>
                  <a:pt x="362758" y="362758"/>
                </a:lnTo>
                <a:lnTo>
                  <a:pt x="0" y="36275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1724287" y="7531249"/>
            <a:ext cx="362758" cy="362758"/>
          </a:xfrm>
          <a:custGeom>
            <a:avLst/>
            <a:gdLst/>
            <a:ahLst/>
            <a:cxnLst/>
            <a:rect l="l" t="t" r="r" b="b"/>
            <a:pathLst>
              <a:path w="362758" h="362758">
                <a:moveTo>
                  <a:pt x="0" y="0"/>
                </a:moveTo>
                <a:lnTo>
                  <a:pt x="362758" y="0"/>
                </a:lnTo>
                <a:lnTo>
                  <a:pt x="362758" y="362758"/>
                </a:lnTo>
                <a:lnTo>
                  <a:pt x="0" y="36275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9" name="Group 9"/>
          <p:cNvGrpSpPr/>
          <p:nvPr/>
        </p:nvGrpSpPr>
        <p:grpSpPr>
          <a:xfrm>
            <a:off x="7419893" y="8182938"/>
            <a:ext cx="11658757" cy="1165875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E62F2"/>
            </a:solidFill>
          </p:spPr>
          <p:txBody>
            <a:bodyPr/>
            <a:lstStyle/>
            <a:p>
              <a:endParaRPr lang="en-US"/>
            </a:p>
          </p:txBody>
        </p:sp>
        <p:sp>
          <p:nvSpPr>
            <p:cNvPr id="11" name="TextBox 11"/>
            <p:cNvSpPr txBox="1"/>
            <p:nvPr/>
          </p:nvSpPr>
          <p:spPr>
            <a:xfrm>
              <a:off x="76200" y="28575"/>
              <a:ext cx="660400" cy="708025"/>
            </a:xfrm>
            <a:prstGeom prst="rect">
              <a:avLst/>
            </a:prstGeom>
          </p:spPr>
          <p:txBody>
            <a:bodyPr lIns="50800" tIns="50800" rIns="50800" bIns="50800" rtlCol="0" anchor="ctr"/>
            <a:lstStyle/>
            <a:p>
              <a:pPr algn="ctr">
                <a:lnSpc>
                  <a:spcPts val="3258"/>
                </a:lnSpc>
              </a:pPr>
              <a:endParaRPr/>
            </a:p>
          </p:txBody>
        </p:sp>
      </p:grpSp>
      <p:sp>
        <p:nvSpPr>
          <p:cNvPr id="12" name="Freeform 12"/>
          <p:cNvSpPr/>
          <p:nvPr/>
        </p:nvSpPr>
        <p:spPr>
          <a:xfrm rot="2170015">
            <a:off x="11590887" y="-1452818"/>
            <a:ext cx="10112442" cy="9088557"/>
          </a:xfrm>
          <a:custGeom>
            <a:avLst/>
            <a:gdLst/>
            <a:ahLst/>
            <a:cxnLst/>
            <a:rect l="l" t="t" r="r" b="b"/>
            <a:pathLst>
              <a:path w="10112442" h="9088557">
                <a:moveTo>
                  <a:pt x="0" y="0"/>
                </a:moveTo>
                <a:lnTo>
                  <a:pt x="10112443" y="0"/>
                </a:lnTo>
                <a:lnTo>
                  <a:pt x="10112443" y="9088557"/>
                </a:lnTo>
                <a:lnTo>
                  <a:pt x="0" y="9088557"/>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grpSp>
        <p:nvGrpSpPr>
          <p:cNvPr id="13" name="Group 13"/>
          <p:cNvGrpSpPr/>
          <p:nvPr/>
        </p:nvGrpSpPr>
        <p:grpSpPr>
          <a:xfrm>
            <a:off x="11716758" y="-500718"/>
            <a:ext cx="7646772" cy="7646772"/>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p:spPr>
          <p:txBody>
            <a:bodyPr/>
            <a:lstStyle/>
            <a:p>
              <a:endParaRPr lang="en-US"/>
            </a:p>
          </p:txBody>
        </p:sp>
      </p:grpSp>
      <p:grpSp>
        <p:nvGrpSpPr>
          <p:cNvPr id="15" name="Group 15"/>
          <p:cNvGrpSpPr/>
          <p:nvPr/>
        </p:nvGrpSpPr>
        <p:grpSpPr>
          <a:xfrm>
            <a:off x="10878834" y="6496037"/>
            <a:ext cx="2903462" cy="2903462"/>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a:stretch>
            </a:blipFill>
            <a:ln w="133350" cap="sq">
              <a:solidFill>
                <a:srgbClr val="FF9D03"/>
              </a:solidFill>
              <a:prstDash val="solid"/>
              <a:miter/>
            </a:ln>
          </p:spPr>
          <p:txBody>
            <a:bodyPr/>
            <a:lstStyle/>
            <a:p>
              <a:endParaRPr lang="en-US"/>
            </a:p>
          </p:txBody>
        </p:sp>
      </p:grpSp>
      <p:grpSp>
        <p:nvGrpSpPr>
          <p:cNvPr id="17" name="Group 17"/>
          <p:cNvGrpSpPr/>
          <p:nvPr/>
        </p:nvGrpSpPr>
        <p:grpSpPr>
          <a:xfrm>
            <a:off x="8310234" y="9640287"/>
            <a:ext cx="1293426" cy="1293426"/>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5B8F6"/>
            </a:solidFill>
          </p:spPr>
          <p:txBody>
            <a:bodyPr/>
            <a:lstStyle/>
            <a:p>
              <a:endParaRPr lang="en-US"/>
            </a:p>
          </p:txBody>
        </p:sp>
        <p:sp>
          <p:nvSpPr>
            <p:cNvPr id="19" name="TextBox 19"/>
            <p:cNvSpPr txBox="1"/>
            <p:nvPr/>
          </p:nvSpPr>
          <p:spPr>
            <a:xfrm>
              <a:off x="76200" y="28575"/>
              <a:ext cx="660400" cy="708025"/>
            </a:xfrm>
            <a:prstGeom prst="rect">
              <a:avLst/>
            </a:prstGeom>
          </p:spPr>
          <p:txBody>
            <a:bodyPr lIns="50800" tIns="50800" rIns="50800" bIns="50800" rtlCol="0" anchor="ctr"/>
            <a:lstStyle/>
            <a:p>
              <a:pPr algn="ctr">
                <a:lnSpc>
                  <a:spcPts val="3258"/>
                </a:lnSpc>
              </a:pPr>
              <a:endParaRPr/>
            </a:p>
          </p:txBody>
        </p:sp>
      </p:grpSp>
      <p:sp>
        <p:nvSpPr>
          <p:cNvPr id="20" name="Freeform 20"/>
          <p:cNvSpPr/>
          <p:nvPr/>
        </p:nvSpPr>
        <p:spPr>
          <a:xfrm>
            <a:off x="468312" y="497143"/>
            <a:ext cx="1615855" cy="970675"/>
          </a:xfrm>
          <a:custGeom>
            <a:avLst/>
            <a:gdLst/>
            <a:ahLst/>
            <a:cxnLst/>
            <a:rect l="l" t="t" r="r" b="b"/>
            <a:pathLst>
              <a:path w="1615855" h="970675">
                <a:moveTo>
                  <a:pt x="0" y="0"/>
                </a:moveTo>
                <a:lnTo>
                  <a:pt x="1615855" y="0"/>
                </a:lnTo>
                <a:lnTo>
                  <a:pt x="1615855" y="970675"/>
                </a:lnTo>
                <a:lnTo>
                  <a:pt x="0" y="970675"/>
                </a:lnTo>
                <a:lnTo>
                  <a:pt x="0" y="0"/>
                </a:lnTo>
                <a:close/>
              </a:path>
            </a:pathLst>
          </a:custGeom>
          <a:blipFill>
            <a:blip r:embed="rId8"/>
            <a:stretch>
              <a:fillRect/>
            </a:stretch>
          </a:blipFill>
        </p:spPr>
        <p:txBody>
          <a:bodyPr/>
          <a:lstStyle/>
          <a:p>
            <a:endParaRPr lang="en-US"/>
          </a:p>
        </p:txBody>
      </p:sp>
      <p:sp>
        <p:nvSpPr>
          <p:cNvPr id="21" name="TextBox 21"/>
          <p:cNvSpPr txBox="1"/>
          <p:nvPr/>
        </p:nvSpPr>
        <p:spPr>
          <a:xfrm>
            <a:off x="1487712" y="1706886"/>
            <a:ext cx="7656288" cy="1684422"/>
          </a:xfrm>
          <a:prstGeom prst="rect">
            <a:avLst/>
          </a:prstGeom>
        </p:spPr>
        <p:txBody>
          <a:bodyPr lIns="0" tIns="0" rIns="0" bIns="0" rtlCol="0" anchor="t">
            <a:spAutoFit/>
          </a:bodyPr>
          <a:lstStyle/>
          <a:p>
            <a:pPr marL="0" lvl="0" indent="0" algn="l">
              <a:lnSpc>
                <a:spcPts val="6586"/>
              </a:lnSpc>
              <a:spcBef>
                <a:spcPct val="0"/>
              </a:spcBef>
            </a:pPr>
            <a:r>
              <a:rPr lang="en-US" sz="6213" b="1">
                <a:solidFill>
                  <a:srgbClr val="38A5B8"/>
                </a:solidFill>
                <a:latin typeface="Aileron Ultra-Bold"/>
                <a:ea typeface="Aileron Ultra-Bold"/>
                <a:cs typeface="Aileron Ultra-Bold"/>
                <a:sym typeface="Aileron Ultra-Bold"/>
              </a:rPr>
              <a:t>Same Data, Different Answer</a:t>
            </a:r>
          </a:p>
        </p:txBody>
      </p:sp>
      <p:sp>
        <p:nvSpPr>
          <p:cNvPr id="22" name="TextBox 22"/>
          <p:cNvSpPr txBox="1"/>
          <p:nvPr/>
        </p:nvSpPr>
        <p:spPr>
          <a:xfrm>
            <a:off x="1487712" y="3715968"/>
            <a:ext cx="8671976" cy="1581182"/>
          </a:xfrm>
          <a:prstGeom prst="rect">
            <a:avLst/>
          </a:prstGeom>
        </p:spPr>
        <p:txBody>
          <a:bodyPr lIns="0" tIns="0" rIns="0" bIns="0" rtlCol="0" anchor="t">
            <a:spAutoFit/>
          </a:bodyPr>
          <a:lstStyle/>
          <a:p>
            <a:pPr algn="just">
              <a:lnSpc>
                <a:spcPts val="3159"/>
              </a:lnSpc>
            </a:pPr>
            <a:r>
              <a:rPr lang="en-US" sz="2257">
                <a:solidFill>
                  <a:srgbClr val="000000"/>
                </a:solidFill>
                <a:latin typeface="Public Sans"/>
                <a:ea typeface="Public Sans"/>
                <a:cs typeface="Public Sans"/>
                <a:sym typeface="Public Sans"/>
              </a:rPr>
              <a:t>We ran the same logistic model on the same data. The only thing that changed was the structure: one row per person instead of one row per workflow step, with every record accounted for. The strong effect disappeared.</a:t>
            </a:r>
          </a:p>
        </p:txBody>
      </p:sp>
      <p:sp>
        <p:nvSpPr>
          <p:cNvPr id="23" name="TextBox 23"/>
          <p:cNvSpPr txBox="1"/>
          <p:nvPr/>
        </p:nvSpPr>
        <p:spPr>
          <a:xfrm>
            <a:off x="2207293" y="6325557"/>
            <a:ext cx="6528177" cy="522511"/>
          </a:xfrm>
          <a:prstGeom prst="rect">
            <a:avLst/>
          </a:prstGeom>
        </p:spPr>
        <p:txBody>
          <a:bodyPr lIns="0" tIns="0" rIns="0" bIns="0" rtlCol="0" anchor="t">
            <a:spAutoFit/>
          </a:bodyPr>
          <a:lstStyle/>
          <a:p>
            <a:pPr algn="just">
              <a:lnSpc>
                <a:spcPts val="4124"/>
              </a:lnSpc>
            </a:pPr>
            <a:r>
              <a:rPr lang="en-US" sz="2946" b="1">
                <a:solidFill>
                  <a:srgbClr val="000000"/>
                </a:solidFill>
                <a:latin typeface="Public Sans Bold"/>
                <a:ea typeface="Public Sans Bold"/>
                <a:cs typeface="Public Sans Bold"/>
                <a:sym typeface="Public Sans Bold"/>
              </a:rPr>
              <a:t>Follow-Up: 71.4% → 52.8%</a:t>
            </a:r>
          </a:p>
        </p:txBody>
      </p:sp>
      <p:sp>
        <p:nvSpPr>
          <p:cNvPr id="24" name="TextBox 24"/>
          <p:cNvSpPr txBox="1"/>
          <p:nvPr/>
        </p:nvSpPr>
        <p:spPr>
          <a:xfrm>
            <a:off x="2207293" y="6846699"/>
            <a:ext cx="6561647" cy="522511"/>
          </a:xfrm>
          <a:prstGeom prst="rect">
            <a:avLst/>
          </a:prstGeom>
        </p:spPr>
        <p:txBody>
          <a:bodyPr lIns="0" tIns="0" rIns="0" bIns="0" rtlCol="0" anchor="t">
            <a:spAutoFit/>
          </a:bodyPr>
          <a:lstStyle/>
          <a:p>
            <a:pPr algn="just">
              <a:lnSpc>
                <a:spcPts val="4124"/>
              </a:lnSpc>
            </a:pPr>
            <a:r>
              <a:rPr lang="en-US" sz="2946" b="1">
                <a:solidFill>
                  <a:srgbClr val="000000"/>
                </a:solidFill>
                <a:latin typeface="Public Sans Bold"/>
                <a:ea typeface="Public Sans Bold"/>
                <a:cs typeface="Public Sans Bold"/>
                <a:sym typeface="Public Sans Bold"/>
              </a:rPr>
              <a:t>Odds Ratio: 1.84 → 1.12</a:t>
            </a:r>
          </a:p>
        </p:txBody>
      </p:sp>
      <p:sp>
        <p:nvSpPr>
          <p:cNvPr id="25" name="TextBox 25"/>
          <p:cNvSpPr txBox="1"/>
          <p:nvPr/>
        </p:nvSpPr>
        <p:spPr>
          <a:xfrm>
            <a:off x="2207293" y="7413273"/>
            <a:ext cx="6528177" cy="522511"/>
          </a:xfrm>
          <a:prstGeom prst="rect">
            <a:avLst/>
          </a:prstGeom>
        </p:spPr>
        <p:txBody>
          <a:bodyPr lIns="0" tIns="0" rIns="0" bIns="0" rtlCol="0" anchor="t">
            <a:spAutoFit/>
          </a:bodyPr>
          <a:lstStyle/>
          <a:p>
            <a:pPr algn="just">
              <a:lnSpc>
                <a:spcPts val="4124"/>
              </a:lnSpc>
            </a:pPr>
            <a:r>
              <a:rPr lang="en-US" sz="2946" b="1">
                <a:solidFill>
                  <a:srgbClr val="000000"/>
                </a:solidFill>
                <a:latin typeface="Public Sans Bold"/>
                <a:ea typeface="Public Sans Bold"/>
                <a:cs typeface="Public Sans Bold"/>
                <a:sym typeface="Public Sans Bold"/>
              </a:rPr>
              <a:t>95% CI: 0.97 to 1.29, Now Includes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19239" r="-19959" b="-31376"/>
            </a:stretch>
          </a:blipFill>
        </p:spPr>
        <p:txBody>
          <a:bodyPr/>
          <a:lstStyle/>
          <a:p>
            <a:endParaRPr lang="en-US"/>
          </a:p>
        </p:txBody>
      </p:sp>
      <p:sp>
        <p:nvSpPr>
          <p:cNvPr id="3" name="Freeform 3"/>
          <p:cNvSpPr/>
          <p:nvPr/>
        </p:nvSpPr>
        <p:spPr>
          <a:xfrm rot="8740858">
            <a:off x="-2805050" y="7542511"/>
            <a:ext cx="7446069" cy="7511797"/>
          </a:xfrm>
          <a:custGeom>
            <a:avLst/>
            <a:gdLst/>
            <a:ahLst/>
            <a:cxnLst/>
            <a:rect l="l" t="t" r="r" b="b"/>
            <a:pathLst>
              <a:path w="7446069" h="7511797">
                <a:moveTo>
                  <a:pt x="0" y="0"/>
                </a:moveTo>
                <a:lnTo>
                  <a:pt x="7446069" y="0"/>
                </a:lnTo>
                <a:lnTo>
                  <a:pt x="7446069" y="7511796"/>
                </a:lnTo>
                <a:lnTo>
                  <a:pt x="0" y="7511796"/>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rot="-851169">
            <a:off x="15357483" y="7432386"/>
            <a:ext cx="5861034" cy="5912771"/>
          </a:xfrm>
          <a:custGeom>
            <a:avLst/>
            <a:gdLst/>
            <a:ahLst/>
            <a:cxnLst/>
            <a:rect l="l" t="t" r="r" b="b"/>
            <a:pathLst>
              <a:path w="5861034" h="5912771">
                <a:moveTo>
                  <a:pt x="0" y="0"/>
                </a:moveTo>
                <a:lnTo>
                  <a:pt x="5861034" y="0"/>
                </a:lnTo>
                <a:lnTo>
                  <a:pt x="5861034" y="5912770"/>
                </a:lnTo>
                <a:lnTo>
                  <a:pt x="0" y="5912770"/>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grpSp>
        <p:nvGrpSpPr>
          <p:cNvPr id="5" name="Group 5"/>
          <p:cNvGrpSpPr/>
          <p:nvPr/>
        </p:nvGrpSpPr>
        <p:grpSpPr>
          <a:xfrm>
            <a:off x="1166192" y="4781383"/>
            <a:ext cx="4887281" cy="200281"/>
            <a:chOff x="0" y="0"/>
            <a:chExt cx="1287185" cy="52749"/>
          </a:xfrm>
        </p:grpSpPr>
        <p:sp>
          <p:nvSpPr>
            <p:cNvPr id="6" name="Freeform 6"/>
            <p:cNvSpPr/>
            <p:nvPr/>
          </p:nvSpPr>
          <p:spPr>
            <a:xfrm>
              <a:off x="0" y="0"/>
              <a:ext cx="1287185" cy="52749"/>
            </a:xfrm>
            <a:custGeom>
              <a:avLst/>
              <a:gdLst/>
              <a:ahLst/>
              <a:cxnLst/>
              <a:rect l="l" t="t" r="r" b="b"/>
              <a:pathLst>
                <a:path w="1287185" h="52749">
                  <a:moveTo>
                    <a:pt x="26374" y="0"/>
                  </a:moveTo>
                  <a:lnTo>
                    <a:pt x="1260811" y="0"/>
                  </a:lnTo>
                  <a:cubicBezTo>
                    <a:pt x="1275377" y="0"/>
                    <a:pt x="1287185" y="11808"/>
                    <a:pt x="1287185" y="26374"/>
                  </a:cubicBezTo>
                  <a:lnTo>
                    <a:pt x="1287185" y="26374"/>
                  </a:lnTo>
                  <a:cubicBezTo>
                    <a:pt x="1287185" y="33369"/>
                    <a:pt x="1284406" y="40078"/>
                    <a:pt x="1279460" y="45024"/>
                  </a:cubicBezTo>
                  <a:cubicBezTo>
                    <a:pt x="1274514" y="49970"/>
                    <a:pt x="1267806" y="52749"/>
                    <a:pt x="1260811" y="52749"/>
                  </a:cubicBezTo>
                  <a:lnTo>
                    <a:pt x="26374" y="52749"/>
                  </a:lnTo>
                  <a:cubicBezTo>
                    <a:pt x="11808" y="52749"/>
                    <a:pt x="0" y="40941"/>
                    <a:pt x="0" y="26374"/>
                  </a:cubicBezTo>
                  <a:lnTo>
                    <a:pt x="0" y="26374"/>
                  </a:lnTo>
                  <a:cubicBezTo>
                    <a:pt x="0" y="11808"/>
                    <a:pt x="11808" y="0"/>
                    <a:pt x="26374" y="0"/>
                  </a:cubicBezTo>
                  <a:close/>
                </a:path>
              </a:pathLst>
            </a:custGeom>
            <a:solidFill>
              <a:srgbClr val="0E62F2"/>
            </a:solidFill>
          </p:spPr>
          <p:txBody>
            <a:bodyPr/>
            <a:lstStyle/>
            <a:p>
              <a:endParaRPr lang="en-US"/>
            </a:p>
          </p:txBody>
        </p:sp>
        <p:sp>
          <p:nvSpPr>
            <p:cNvPr id="7" name="TextBox 7"/>
            <p:cNvSpPr txBox="1"/>
            <p:nvPr/>
          </p:nvSpPr>
          <p:spPr>
            <a:xfrm>
              <a:off x="0" y="-47625"/>
              <a:ext cx="1287185" cy="100374"/>
            </a:xfrm>
            <a:prstGeom prst="rect">
              <a:avLst/>
            </a:prstGeom>
          </p:spPr>
          <p:txBody>
            <a:bodyPr lIns="50800" tIns="50800" rIns="50800" bIns="50800" rtlCol="0" anchor="ctr"/>
            <a:lstStyle/>
            <a:p>
              <a:pPr algn="ctr">
                <a:lnSpc>
                  <a:spcPts val="3258"/>
                </a:lnSpc>
              </a:pPr>
              <a:endParaRPr/>
            </a:p>
          </p:txBody>
        </p:sp>
      </p:grpSp>
      <p:grpSp>
        <p:nvGrpSpPr>
          <p:cNvPr id="8" name="Group 8"/>
          <p:cNvGrpSpPr/>
          <p:nvPr/>
        </p:nvGrpSpPr>
        <p:grpSpPr>
          <a:xfrm>
            <a:off x="4957200" y="6921236"/>
            <a:ext cx="4887281" cy="200281"/>
            <a:chOff x="0" y="0"/>
            <a:chExt cx="1287185" cy="52749"/>
          </a:xfrm>
        </p:grpSpPr>
        <p:sp>
          <p:nvSpPr>
            <p:cNvPr id="9" name="Freeform 9"/>
            <p:cNvSpPr/>
            <p:nvPr/>
          </p:nvSpPr>
          <p:spPr>
            <a:xfrm>
              <a:off x="0" y="0"/>
              <a:ext cx="1287185" cy="52749"/>
            </a:xfrm>
            <a:custGeom>
              <a:avLst/>
              <a:gdLst/>
              <a:ahLst/>
              <a:cxnLst/>
              <a:rect l="l" t="t" r="r" b="b"/>
              <a:pathLst>
                <a:path w="1287185" h="52749">
                  <a:moveTo>
                    <a:pt x="26374" y="0"/>
                  </a:moveTo>
                  <a:lnTo>
                    <a:pt x="1260811" y="0"/>
                  </a:lnTo>
                  <a:cubicBezTo>
                    <a:pt x="1275377" y="0"/>
                    <a:pt x="1287185" y="11808"/>
                    <a:pt x="1287185" y="26374"/>
                  </a:cubicBezTo>
                  <a:lnTo>
                    <a:pt x="1287185" y="26374"/>
                  </a:lnTo>
                  <a:cubicBezTo>
                    <a:pt x="1287185" y="33369"/>
                    <a:pt x="1284406" y="40078"/>
                    <a:pt x="1279460" y="45024"/>
                  </a:cubicBezTo>
                  <a:cubicBezTo>
                    <a:pt x="1274514" y="49970"/>
                    <a:pt x="1267806" y="52749"/>
                    <a:pt x="1260811" y="52749"/>
                  </a:cubicBezTo>
                  <a:lnTo>
                    <a:pt x="26374" y="52749"/>
                  </a:lnTo>
                  <a:cubicBezTo>
                    <a:pt x="11808" y="52749"/>
                    <a:pt x="0" y="40941"/>
                    <a:pt x="0" y="26374"/>
                  </a:cubicBezTo>
                  <a:lnTo>
                    <a:pt x="0" y="26374"/>
                  </a:lnTo>
                  <a:cubicBezTo>
                    <a:pt x="0" y="11808"/>
                    <a:pt x="11808" y="0"/>
                    <a:pt x="26374" y="0"/>
                  </a:cubicBezTo>
                  <a:close/>
                </a:path>
              </a:pathLst>
            </a:custGeom>
            <a:solidFill>
              <a:srgbClr val="0E62F2"/>
            </a:solidFill>
          </p:spPr>
          <p:txBody>
            <a:bodyPr/>
            <a:lstStyle/>
            <a:p>
              <a:endParaRPr lang="en-US"/>
            </a:p>
          </p:txBody>
        </p:sp>
        <p:sp>
          <p:nvSpPr>
            <p:cNvPr id="10" name="TextBox 10"/>
            <p:cNvSpPr txBox="1"/>
            <p:nvPr/>
          </p:nvSpPr>
          <p:spPr>
            <a:xfrm>
              <a:off x="0" y="-47625"/>
              <a:ext cx="1287185" cy="100374"/>
            </a:xfrm>
            <a:prstGeom prst="rect">
              <a:avLst/>
            </a:prstGeom>
          </p:spPr>
          <p:txBody>
            <a:bodyPr lIns="50800" tIns="50800" rIns="50800" bIns="50800" rtlCol="0" anchor="ctr"/>
            <a:lstStyle/>
            <a:p>
              <a:pPr algn="ctr">
                <a:lnSpc>
                  <a:spcPts val="3258"/>
                </a:lnSpc>
              </a:pPr>
              <a:endParaRPr/>
            </a:p>
          </p:txBody>
        </p:sp>
      </p:grpSp>
      <p:grpSp>
        <p:nvGrpSpPr>
          <p:cNvPr id="11" name="Group 11"/>
          <p:cNvGrpSpPr/>
          <p:nvPr/>
        </p:nvGrpSpPr>
        <p:grpSpPr>
          <a:xfrm>
            <a:off x="8748208" y="8943719"/>
            <a:ext cx="4887281" cy="200281"/>
            <a:chOff x="0" y="0"/>
            <a:chExt cx="1287185" cy="52749"/>
          </a:xfrm>
        </p:grpSpPr>
        <p:sp>
          <p:nvSpPr>
            <p:cNvPr id="12" name="Freeform 12"/>
            <p:cNvSpPr/>
            <p:nvPr/>
          </p:nvSpPr>
          <p:spPr>
            <a:xfrm>
              <a:off x="0" y="0"/>
              <a:ext cx="1287185" cy="52749"/>
            </a:xfrm>
            <a:custGeom>
              <a:avLst/>
              <a:gdLst/>
              <a:ahLst/>
              <a:cxnLst/>
              <a:rect l="l" t="t" r="r" b="b"/>
              <a:pathLst>
                <a:path w="1287185" h="52749">
                  <a:moveTo>
                    <a:pt x="26374" y="0"/>
                  </a:moveTo>
                  <a:lnTo>
                    <a:pt x="1260811" y="0"/>
                  </a:lnTo>
                  <a:cubicBezTo>
                    <a:pt x="1275377" y="0"/>
                    <a:pt x="1287185" y="11808"/>
                    <a:pt x="1287185" y="26374"/>
                  </a:cubicBezTo>
                  <a:lnTo>
                    <a:pt x="1287185" y="26374"/>
                  </a:lnTo>
                  <a:cubicBezTo>
                    <a:pt x="1287185" y="33369"/>
                    <a:pt x="1284406" y="40078"/>
                    <a:pt x="1279460" y="45024"/>
                  </a:cubicBezTo>
                  <a:cubicBezTo>
                    <a:pt x="1274514" y="49970"/>
                    <a:pt x="1267806" y="52749"/>
                    <a:pt x="1260811" y="52749"/>
                  </a:cubicBezTo>
                  <a:lnTo>
                    <a:pt x="26374" y="52749"/>
                  </a:lnTo>
                  <a:cubicBezTo>
                    <a:pt x="11808" y="52749"/>
                    <a:pt x="0" y="40941"/>
                    <a:pt x="0" y="26374"/>
                  </a:cubicBezTo>
                  <a:lnTo>
                    <a:pt x="0" y="26374"/>
                  </a:lnTo>
                  <a:cubicBezTo>
                    <a:pt x="0" y="11808"/>
                    <a:pt x="11808" y="0"/>
                    <a:pt x="26374" y="0"/>
                  </a:cubicBezTo>
                  <a:close/>
                </a:path>
              </a:pathLst>
            </a:custGeom>
            <a:solidFill>
              <a:srgbClr val="0E62F2"/>
            </a:solidFill>
          </p:spPr>
          <p:txBody>
            <a:bodyPr/>
            <a:lstStyle/>
            <a:p>
              <a:endParaRPr lang="en-US"/>
            </a:p>
          </p:txBody>
        </p:sp>
        <p:sp>
          <p:nvSpPr>
            <p:cNvPr id="13" name="TextBox 13"/>
            <p:cNvSpPr txBox="1"/>
            <p:nvPr/>
          </p:nvSpPr>
          <p:spPr>
            <a:xfrm>
              <a:off x="0" y="-47625"/>
              <a:ext cx="1287185" cy="100374"/>
            </a:xfrm>
            <a:prstGeom prst="rect">
              <a:avLst/>
            </a:prstGeom>
          </p:spPr>
          <p:txBody>
            <a:bodyPr lIns="50800" tIns="50800" rIns="50800" bIns="50800" rtlCol="0" anchor="ctr"/>
            <a:lstStyle/>
            <a:p>
              <a:pPr algn="ctr">
                <a:lnSpc>
                  <a:spcPts val="3258"/>
                </a:lnSpc>
              </a:pPr>
              <a:endParaRPr/>
            </a:p>
          </p:txBody>
        </p:sp>
      </p:grpSp>
      <p:sp>
        <p:nvSpPr>
          <p:cNvPr id="14" name="TextBox 14"/>
          <p:cNvSpPr txBox="1"/>
          <p:nvPr/>
        </p:nvSpPr>
        <p:spPr>
          <a:xfrm>
            <a:off x="1166192" y="3721944"/>
            <a:ext cx="5884341" cy="948391"/>
          </a:xfrm>
          <a:prstGeom prst="rect">
            <a:avLst/>
          </a:prstGeom>
        </p:spPr>
        <p:txBody>
          <a:bodyPr lIns="0" tIns="0" rIns="0" bIns="0" rtlCol="0" anchor="t">
            <a:spAutoFit/>
          </a:bodyPr>
          <a:lstStyle/>
          <a:p>
            <a:pPr marL="0" lvl="0" indent="0" algn="just">
              <a:lnSpc>
                <a:spcPts val="2512"/>
              </a:lnSpc>
              <a:spcBef>
                <a:spcPct val="0"/>
              </a:spcBef>
            </a:pPr>
            <a:r>
              <a:rPr lang="en-US" sz="1794">
                <a:solidFill>
                  <a:srgbClr val="000000"/>
                </a:solidFill>
                <a:latin typeface="Public Sans"/>
                <a:ea typeface="Public Sans"/>
                <a:cs typeface="Public Sans"/>
                <a:sym typeface="Public Sans"/>
              </a:rPr>
              <a:t>Before running any command, learners write down the N they expect and the direction of the effect. When the output disagrees, the surprise becomes the lesson.</a:t>
            </a:r>
          </a:p>
        </p:txBody>
      </p:sp>
      <p:sp>
        <p:nvSpPr>
          <p:cNvPr id="15" name="TextBox 15"/>
          <p:cNvSpPr txBox="1"/>
          <p:nvPr/>
        </p:nvSpPr>
        <p:spPr>
          <a:xfrm>
            <a:off x="1166192" y="3264163"/>
            <a:ext cx="4834979" cy="441968"/>
          </a:xfrm>
          <a:prstGeom prst="rect">
            <a:avLst/>
          </a:prstGeom>
        </p:spPr>
        <p:txBody>
          <a:bodyPr lIns="0" tIns="0" rIns="0" bIns="0" rtlCol="0" anchor="t">
            <a:spAutoFit/>
          </a:bodyPr>
          <a:lstStyle/>
          <a:p>
            <a:pPr algn="just">
              <a:lnSpc>
                <a:spcPts val="3586"/>
              </a:lnSpc>
            </a:pPr>
            <a:r>
              <a:rPr lang="en-US" sz="2561" b="1">
                <a:solidFill>
                  <a:srgbClr val="38A5B8"/>
                </a:solidFill>
                <a:latin typeface="Public Sans Bold"/>
                <a:ea typeface="Public Sans Bold"/>
                <a:cs typeface="Public Sans Bold"/>
                <a:sym typeface="Public Sans Bold"/>
              </a:rPr>
              <a:t>Step 1: Predict Before You Run</a:t>
            </a:r>
          </a:p>
        </p:txBody>
      </p:sp>
      <p:sp>
        <p:nvSpPr>
          <p:cNvPr id="16" name="TextBox 16"/>
          <p:cNvSpPr txBox="1"/>
          <p:nvPr/>
        </p:nvSpPr>
        <p:spPr>
          <a:xfrm>
            <a:off x="4957200" y="5858546"/>
            <a:ext cx="7174395" cy="948391"/>
          </a:xfrm>
          <a:prstGeom prst="rect">
            <a:avLst/>
          </a:prstGeom>
        </p:spPr>
        <p:txBody>
          <a:bodyPr lIns="0" tIns="0" rIns="0" bIns="0" rtlCol="0" anchor="t">
            <a:spAutoFit/>
          </a:bodyPr>
          <a:lstStyle/>
          <a:p>
            <a:pPr marL="0" lvl="0" indent="0" algn="just">
              <a:lnSpc>
                <a:spcPts val="2512"/>
              </a:lnSpc>
              <a:spcBef>
                <a:spcPct val="0"/>
              </a:spcBef>
            </a:pPr>
            <a:r>
              <a:rPr lang="en-US" sz="1794">
                <a:solidFill>
                  <a:srgbClr val="000000"/>
                </a:solidFill>
                <a:latin typeface="Public Sans"/>
                <a:ea typeface="Public Sans"/>
                <a:cs typeface="Public Sans"/>
                <a:sym typeface="Public Sans"/>
              </a:rPr>
              <a:t>Learners receive a do-file that runs cleanly and answers the wrong question. Working in pairs, one writes the code and one asks the questions, and they find the hidden flaws together.</a:t>
            </a:r>
          </a:p>
        </p:txBody>
      </p:sp>
      <p:sp>
        <p:nvSpPr>
          <p:cNvPr id="17" name="TextBox 17"/>
          <p:cNvSpPr txBox="1"/>
          <p:nvPr/>
        </p:nvSpPr>
        <p:spPr>
          <a:xfrm>
            <a:off x="4957200" y="5400764"/>
            <a:ext cx="4808827" cy="441968"/>
          </a:xfrm>
          <a:prstGeom prst="rect">
            <a:avLst/>
          </a:prstGeom>
        </p:spPr>
        <p:txBody>
          <a:bodyPr lIns="0" tIns="0" rIns="0" bIns="0" rtlCol="0" anchor="t">
            <a:spAutoFit/>
          </a:bodyPr>
          <a:lstStyle/>
          <a:p>
            <a:pPr algn="just">
              <a:lnSpc>
                <a:spcPts val="3586"/>
              </a:lnSpc>
            </a:pPr>
            <a:r>
              <a:rPr lang="en-US" sz="2561" b="1">
                <a:solidFill>
                  <a:srgbClr val="38A5B8"/>
                </a:solidFill>
                <a:latin typeface="Public Sans Bold"/>
                <a:ea typeface="Public Sans Bold"/>
                <a:cs typeface="Public Sans Bold"/>
                <a:sym typeface="Public Sans Bold"/>
              </a:rPr>
              <a:t>Step 2: Break It on Purpose</a:t>
            </a:r>
          </a:p>
        </p:txBody>
      </p:sp>
      <p:sp>
        <p:nvSpPr>
          <p:cNvPr id="18" name="TextBox 18"/>
          <p:cNvSpPr txBox="1"/>
          <p:nvPr/>
        </p:nvSpPr>
        <p:spPr>
          <a:xfrm>
            <a:off x="8748208" y="7881028"/>
            <a:ext cx="6999909" cy="948391"/>
          </a:xfrm>
          <a:prstGeom prst="rect">
            <a:avLst/>
          </a:prstGeom>
        </p:spPr>
        <p:txBody>
          <a:bodyPr lIns="0" tIns="0" rIns="0" bIns="0" rtlCol="0" anchor="t">
            <a:spAutoFit/>
          </a:bodyPr>
          <a:lstStyle/>
          <a:p>
            <a:pPr marL="0" lvl="0" indent="0" algn="just">
              <a:lnSpc>
                <a:spcPts val="2512"/>
              </a:lnSpc>
              <a:spcBef>
                <a:spcPct val="0"/>
              </a:spcBef>
            </a:pPr>
            <a:r>
              <a:rPr lang="en-US" sz="1794">
                <a:solidFill>
                  <a:srgbClr val="000000"/>
                </a:solidFill>
                <a:latin typeface="Public Sans"/>
                <a:ea typeface="Public Sans"/>
                <a:cs typeface="Public Sans"/>
                <a:sym typeface="Public Sans"/>
              </a:rPr>
              <a:t>Learners record every decision they reversed and why. We grade the reasoning, not just the final output, so changing course is rewarded instead of hidden.</a:t>
            </a:r>
          </a:p>
        </p:txBody>
      </p:sp>
      <p:sp>
        <p:nvSpPr>
          <p:cNvPr id="19" name="TextBox 19"/>
          <p:cNvSpPr txBox="1"/>
          <p:nvPr/>
        </p:nvSpPr>
        <p:spPr>
          <a:xfrm>
            <a:off x="8748208" y="7423247"/>
            <a:ext cx="4861130" cy="441968"/>
          </a:xfrm>
          <a:prstGeom prst="rect">
            <a:avLst/>
          </a:prstGeom>
        </p:spPr>
        <p:txBody>
          <a:bodyPr lIns="0" tIns="0" rIns="0" bIns="0" rtlCol="0" anchor="t">
            <a:spAutoFit/>
          </a:bodyPr>
          <a:lstStyle/>
          <a:p>
            <a:pPr algn="just">
              <a:lnSpc>
                <a:spcPts val="3586"/>
              </a:lnSpc>
            </a:pPr>
            <a:r>
              <a:rPr lang="en-US" sz="2561" b="1">
                <a:solidFill>
                  <a:srgbClr val="38A5B8"/>
                </a:solidFill>
                <a:latin typeface="Public Sans Bold"/>
                <a:ea typeface="Public Sans Bold"/>
                <a:cs typeface="Public Sans Bold"/>
                <a:sym typeface="Public Sans Bold"/>
              </a:rPr>
              <a:t>Step 3: Keep a U-Turn Log</a:t>
            </a:r>
          </a:p>
        </p:txBody>
      </p:sp>
      <p:sp>
        <p:nvSpPr>
          <p:cNvPr id="20" name="TextBox 20"/>
          <p:cNvSpPr txBox="1"/>
          <p:nvPr/>
        </p:nvSpPr>
        <p:spPr>
          <a:xfrm>
            <a:off x="10584558" y="1441870"/>
            <a:ext cx="6506313" cy="1424431"/>
          </a:xfrm>
          <a:prstGeom prst="rect">
            <a:avLst/>
          </a:prstGeom>
        </p:spPr>
        <p:txBody>
          <a:bodyPr lIns="0" tIns="0" rIns="0" bIns="0" rtlCol="0" anchor="t">
            <a:spAutoFit/>
          </a:bodyPr>
          <a:lstStyle/>
          <a:p>
            <a:pPr marL="0" lvl="0" indent="0" algn="r">
              <a:lnSpc>
                <a:spcPts val="5597"/>
              </a:lnSpc>
              <a:spcBef>
                <a:spcPct val="0"/>
              </a:spcBef>
            </a:pPr>
            <a:r>
              <a:rPr lang="en-US" sz="5280" b="1">
                <a:solidFill>
                  <a:srgbClr val="38A5B8"/>
                </a:solidFill>
                <a:latin typeface="Aileron Ultra-Bold"/>
                <a:ea typeface="Aileron Ultra-Bold"/>
                <a:cs typeface="Aileron Ultra-Bold"/>
                <a:sym typeface="Aileron Ultra-Bold"/>
              </a:rPr>
              <a:t>Teaching Stata Through Failure</a:t>
            </a:r>
          </a:p>
        </p:txBody>
      </p:sp>
      <p:sp>
        <p:nvSpPr>
          <p:cNvPr id="21" name="TextBox 21"/>
          <p:cNvSpPr txBox="1"/>
          <p:nvPr/>
        </p:nvSpPr>
        <p:spPr>
          <a:xfrm>
            <a:off x="10555093" y="3132098"/>
            <a:ext cx="6535778" cy="2111375"/>
          </a:xfrm>
          <a:prstGeom prst="rect">
            <a:avLst/>
          </a:prstGeom>
        </p:spPr>
        <p:txBody>
          <a:bodyPr lIns="0" tIns="0" rIns="0" bIns="0" rtlCol="0" anchor="t">
            <a:spAutoFit/>
          </a:bodyPr>
          <a:lstStyle/>
          <a:p>
            <a:pPr algn="just">
              <a:lnSpc>
                <a:spcPts val="2799"/>
              </a:lnSpc>
            </a:pPr>
            <a:r>
              <a:rPr lang="en-US" sz="1999">
                <a:solidFill>
                  <a:srgbClr val="000000"/>
                </a:solidFill>
                <a:latin typeface="Public Sans"/>
                <a:ea typeface="Public Sans"/>
                <a:cs typeface="Public Sans"/>
                <a:sym typeface="Public Sans"/>
              </a:rPr>
              <a:t>The mistakes in this project were not embarrassing detours. They were the most valuable part of the analysis. So we now build them into how we teach. Instead of clean examples that work the first time, learners work with imperfect data and practice finding what is wrong before they trust what is right.</a:t>
            </a:r>
          </a:p>
        </p:txBody>
      </p:sp>
      <p:sp>
        <p:nvSpPr>
          <p:cNvPr id="22" name="Freeform 22"/>
          <p:cNvSpPr/>
          <p:nvPr/>
        </p:nvSpPr>
        <p:spPr>
          <a:xfrm>
            <a:off x="468312" y="497143"/>
            <a:ext cx="1615855" cy="970675"/>
          </a:xfrm>
          <a:custGeom>
            <a:avLst/>
            <a:gdLst/>
            <a:ahLst/>
            <a:cxnLst/>
            <a:rect l="l" t="t" r="r" b="b"/>
            <a:pathLst>
              <a:path w="1615855" h="970675">
                <a:moveTo>
                  <a:pt x="0" y="0"/>
                </a:moveTo>
                <a:lnTo>
                  <a:pt x="1615855" y="0"/>
                </a:lnTo>
                <a:lnTo>
                  <a:pt x="1615855" y="970675"/>
                </a:lnTo>
                <a:lnTo>
                  <a:pt x="0" y="970675"/>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2777" r="-9579" b="-24805"/>
            </a:stretch>
          </a:blipFill>
        </p:spPr>
        <p:txBody>
          <a:bodyPr/>
          <a:lstStyle/>
          <a:p>
            <a:endParaRPr lang="en-US"/>
          </a:p>
        </p:txBody>
      </p:sp>
      <p:grpSp>
        <p:nvGrpSpPr>
          <p:cNvPr id="3" name="Group 3"/>
          <p:cNvGrpSpPr/>
          <p:nvPr/>
        </p:nvGrpSpPr>
        <p:grpSpPr>
          <a:xfrm>
            <a:off x="1130251" y="-388082"/>
            <a:ext cx="16104051" cy="9646382"/>
            <a:chOff x="0" y="0"/>
            <a:chExt cx="3937221" cy="2358409"/>
          </a:xfrm>
        </p:grpSpPr>
        <p:sp>
          <p:nvSpPr>
            <p:cNvPr id="4" name="Freeform 4"/>
            <p:cNvSpPr/>
            <p:nvPr/>
          </p:nvSpPr>
          <p:spPr>
            <a:xfrm>
              <a:off x="0" y="0"/>
              <a:ext cx="3937221" cy="2358409"/>
            </a:xfrm>
            <a:custGeom>
              <a:avLst/>
              <a:gdLst/>
              <a:ahLst/>
              <a:cxnLst/>
              <a:rect l="l" t="t" r="r" b="b"/>
              <a:pathLst>
                <a:path w="3937221" h="2358409">
                  <a:moveTo>
                    <a:pt x="48074" y="0"/>
                  </a:moveTo>
                  <a:lnTo>
                    <a:pt x="3889147" y="0"/>
                  </a:lnTo>
                  <a:cubicBezTo>
                    <a:pt x="3915697" y="0"/>
                    <a:pt x="3937221" y="21524"/>
                    <a:pt x="3937221" y="48074"/>
                  </a:cubicBezTo>
                  <a:lnTo>
                    <a:pt x="3937221" y="2310335"/>
                  </a:lnTo>
                  <a:cubicBezTo>
                    <a:pt x="3937221" y="2336885"/>
                    <a:pt x="3915697" y="2358409"/>
                    <a:pt x="3889147" y="2358409"/>
                  </a:cubicBezTo>
                  <a:lnTo>
                    <a:pt x="48074" y="2358409"/>
                  </a:lnTo>
                  <a:cubicBezTo>
                    <a:pt x="21524" y="2358409"/>
                    <a:pt x="0" y="2336885"/>
                    <a:pt x="0" y="2310335"/>
                  </a:cubicBezTo>
                  <a:lnTo>
                    <a:pt x="0" y="48074"/>
                  </a:lnTo>
                  <a:cubicBezTo>
                    <a:pt x="0" y="21524"/>
                    <a:pt x="21524" y="0"/>
                    <a:pt x="48074" y="0"/>
                  </a:cubicBezTo>
                  <a:close/>
                </a:path>
              </a:pathLst>
            </a:custGeom>
            <a:solidFill>
              <a:srgbClr val="38A5B8"/>
            </a:solidFill>
          </p:spPr>
          <p:txBody>
            <a:bodyPr/>
            <a:lstStyle/>
            <a:p>
              <a:endParaRPr lang="en-US"/>
            </a:p>
          </p:txBody>
        </p:sp>
        <p:sp>
          <p:nvSpPr>
            <p:cNvPr id="5" name="TextBox 5"/>
            <p:cNvSpPr txBox="1"/>
            <p:nvPr/>
          </p:nvSpPr>
          <p:spPr>
            <a:xfrm>
              <a:off x="0" y="-47625"/>
              <a:ext cx="3937221" cy="2406034"/>
            </a:xfrm>
            <a:prstGeom prst="rect">
              <a:avLst/>
            </a:prstGeom>
          </p:spPr>
          <p:txBody>
            <a:bodyPr lIns="52405" tIns="52405" rIns="52405" bIns="52405" rtlCol="0" anchor="ctr"/>
            <a:lstStyle/>
            <a:p>
              <a:pPr algn="ctr">
                <a:lnSpc>
                  <a:spcPts val="3258"/>
                </a:lnSpc>
              </a:pPr>
              <a:endParaRPr/>
            </a:p>
          </p:txBody>
        </p:sp>
      </p:grpSp>
      <p:sp>
        <p:nvSpPr>
          <p:cNvPr id="6" name="Freeform 6"/>
          <p:cNvSpPr/>
          <p:nvPr/>
        </p:nvSpPr>
        <p:spPr>
          <a:xfrm rot="-8742000" flipH="1">
            <a:off x="15776987" y="-655446"/>
            <a:ext cx="7446069" cy="7511797"/>
          </a:xfrm>
          <a:custGeom>
            <a:avLst/>
            <a:gdLst/>
            <a:ahLst/>
            <a:cxnLst/>
            <a:rect l="l" t="t" r="r" b="b"/>
            <a:pathLst>
              <a:path w="7446069" h="7511797">
                <a:moveTo>
                  <a:pt x="7446069" y="0"/>
                </a:moveTo>
                <a:lnTo>
                  <a:pt x="0" y="0"/>
                </a:lnTo>
                <a:lnTo>
                  <a:pt x="0" y="7511797"/>
                </a:lnTo>
                <a:lnTo>
                  <a:pt x="7446069" y="7511797"/>
                </a:lnTo>
                <a:lnTo>
                  <a:pt x="7446069"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grpSp>
        <p:nvGrpSpPr>
          <p:cNvPr id="7" name="Group 7"/>
          <p:cNvGrpSpPr/>
          <p:nvPr/>
        </p:nvGrpSpPr>
        <p:grpSpPr>
          <a:xfrm>
            <a:off x="13639124" y="-178894"/>
            <a:ext cx="4896659" cy="4896659"/>
            <a:chOff x="0" y="0"/>
            <a:chExt cx="6350000" cy="6350000"/>
          </a:xfrm>
        </p:grpSpPr>
        <p:sp>
          <p:nvSpPr>
            <p:cNvPr id="8" name="Freeform 8"/>
            <p:cNvSpPr/>
            <p:nvPr/>
          </p:nvSpPr>
          <p:spPr>
            <a:xfrm>
              <a:off x="0" y="0"/>
              <a:ext cx="6350000" cy="6350000"/>
            </a:xfrm>
            <a:custGeom>
              <a:avLst/>
              <a:gdLst/>
              <a:ahLst/>
              <a:cxnLst/>
              <a:rect l="l" t="t" r="r" b="b"/>
              <a:pathLst>
                <a:path w="6350000" h="6350000">
                  <a:moveTo>
                    <a:pt x="0" y="0"/>
                  </a:moveTo>
                  <a:cubicBezTo>
                    <a:pt x="0" y="3506470"/>
                    <a:pt x="2843530" y="6350000"/>
                    <a:pt x="6350000" y="6350000"/>
                  </a:cubicBezTo>
                  <a:lnTo>
                    <a:pt x="6350000" y="0"/>
                  </a:lnTo>
                  <a:lnTo>
                    <a:pt x="0" y="0"/>
                  </a:lnTo>
                  <a:close/>
                </a:path>
              </a:pathLst>
            </a:custGeom>
            <a:blipFill>
              <a:blip r:embed="rId5"/>
              <a:stretch>
                <a:fillRect l="-41638" r="-41638"/>
              </a:stretch>
            </a:blipFill>
            <a:ln w="142875" cap="sq">
              <a:solidFill>
                <a:srgbClr val="FF9D03"/>
              </a:solidFill>
              <a:prstDash val="solid"/>
              <a:miter/>
            </a:ln>
          </p:spPr>
          <p:txBody>
            <a:bodyPr/>
            <a:lstStyle/>
            <a:p>
              <a:endParaRPr lang="en-US"/>
            </a:p>
          </p:txBody>
        </p:sp>
      </p:grpSp>
      <p:sp>
        <p:nvSpPr>
          <p:cNvPr id="9" name="Freeform 9"/>
          <p:cNvSpPr/>
          <p:nvPr/>
        </p:nvSpPr>
        <p:spPr>
          <a:xfrm rot="8740858">
            <a:off x="-4934722" y="-655446"/>
            <a:ext cx="7446069" cy="7511797"/>
          </a:xfrm>
          <a:custGeom>
            <a:avLst/>
            <a:gdLst/>
            <a:ahLst/>
            <a:cxnLst/>
            <a:rect l="l" t="t" r="r" b="b"/>
            <a:pathLst>
              <a:path w="7446069" h="7511797">
                <a:moveTo>
                  <a:pt x="0" y="0"/>
                </a:moveTo>
                <a:lnTo>
                  <a:pt x="7446068" y="0"/>
                </a:lnTo>
                <a:lnTo>
                  <a:pt x="7446068" y="7511797"/>
                </a:lnTo>
                <a:lnTo>
                  <a:pt x="0" y="7511797"/>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grpSp>
        <p:nvGrpSpPr>
          <p:cNvPr id="10" name="Group 10"/>
          <p:cNvGrpSpPr/>
          <p:nvPr/>
        </p:nvGrpSpPr>
        <p:grpSpPr>
          <a:xfrm>
            <a:off x="-247783" y="-178894"/>
            <a:ext cx="4896659" cy="4896659"/>
            <a:chOff x="0" y="0"/>
            <a:chExt cx="6350000" cy="6350000"/>
          </a:xfrm>
        </p:grpSpPr>
        <p:sp>
          <p:nvSpPr>
            <p:cNvPr id="11" name="Freeform 11"/>
            <p:cNvSpPr/>
            <p:nvPr/>
          </p:nvSpPr>
          <p:spPr>
            <a:xfrm>
              <a:off x="0" y="0"/>
              <a:ext cx="6350000" cy="6350000"/>
            </a:xfrm>
            <a:custGeom>
              <a:avLst/>
              <a:gdLst/>
              <a:ahLst/>
              <a:cxnLst/>
              <a:rect l="l" t="t" r="r" b="b"/>
              <a:pathLst>
                <a:path w="6350000" h="6350000">
                  <a:moveTo>
                    <a:pt x="0" y="0"/>
                  </a:moveTo>
                  <a:lnTo>
                    <a:pt x="0" y="6350000"/>
                  </a:lnTo>
                  <a:cubicBezTo>
                    <a:pt x="3506470" y="6350000"/>
                    <a:pt x="6350000" y="3506470"/>
                    <a:pt x="6350000" y="0"/>
                  </a:cubicBezTo>
                  <a:lnTo>
                    <a:pt x="0" y="0"/>
                  </a:lnTo>
                  <a:close/>
                </a:path>
              </a:pathLst>
            </a:custGeom>
            <a:blipFill>
              <a:blip r:embed="rId6"/>
              <a:stretch>
                <a:fillRect/>
              </a:stretch>
            </a:blipFill>
            <a:ln w="142875" cap="sq">
              <a:solidFill>
                <a:srgbClr val="FF9D03"/>
              </a:solidFill>
              <a:prstDash val="solid"/>
              <a:miter/>
            </a:ln>
          </p:spPr>
          <p:txBody>
            <a:bodyPr/>
            <a:lstStyle/>
            <a:p>
              <a:endParaRPr lang="en-US"/>
            </a:p>
          </p:txBody>
        </p:sp>
      </p:grpSp>
      <p:grpSp>
        <p:nvGrpSpPr>
          <p:cNvPr id="12" name="Group 12"/>
          <p:cNvGrpSpPr/>
          <p:nvPr/>
        </p:nvGrpSpPr>
        <p:grpSpPr>
          <a:xfrm>
            <a:off x="4808456" y="4137418"/>
            <a:ext cx="8671088" cy="2012164"/>
            <a:chOff x="0" y="0"/>
            <a:chExt cx="2137744" cy="496073"/>
          </a:xfrm>
        </p:grpSpPr>
        <p:sp>
          <p:nvSpPr>
            <p:cNvPr id="13" name="Freeform 13"/>
            <p:cNvSpPr/>
            <p:nvPr/>
          </p:nvSpPr>
          <p:spPr>
            <a:xfrm>
              <a:off x="0" y="0"/>
              <a:ext cx="2137744" cy="496073"/>
            </a:xfrm>
            <a:custGeom>
              <a:avLst/>
              <a:gdLst/>
              <a:ahLst/>
              <a:cxnLst/>
              <a:rect l="l" t="t" r="r" b="b"/>
              <a:pathLst>
                <a:path w="2137744" h="496073">
                  <a:moveTo>
                    <a:pt x="89284" y="0"/>
                  </a:moveTo>
                  <a:lnTo>
                    <a:pt x="2048460" y="0"/>
                  </a:lnTo>
                  <a:cubicBezTo>
                    <a:pt x="2097770" y="0"/>
                    <a:pt x="2137744" y="39974"/>
                    <a:pt x="2137744" y="89284"/>
                  </a:cubicBezTo>
                  <a:lnTo>
                    <a:pt x="2137744" y="406789"/>
                  </a:lnTo>
                  <a:cubicBezTo>
                    <a:pt x="2137744" y="430468"/>
                    <a:pt x="2128338" y="453178"/>
                    <a:pt x="2111594" y="469922"/>
                  </a:cubicBezTo>
                  <a:cubicBezTo>
                    <a:pt x="2094849" y="486666"/>
                    <a:pt x="2072140" y="496073"/>
                    <a:pt x="2048460" y="496073"/>
                  </a:cubicBezTo>
                  <a:lnTo>
                    <a:pt x="89284" y="496073"/>
                  </a:lnTo>
                  <a:cubicBezTo>
                    <a:pt x="39974" y="496073"/>
                    <a:pt x="0" y="456099"/>
                    <a:pt x="0" y="406789"/>
                  </a:cubicBezTo>
                  <a:lnTo>
                    <a:pt x="0" y="89284"/>
                  </a:lnTo>
                  <a:cubicBezTo>
                    <a:pt x="0" y="39974"/>
                    <a:pt x="39974" y="0"/>
                    <a:pt x="89284" y="0"/>
                  </a:cubicBezTo>
                  <a:close/>
                </a:path>
              </a:pathLst>
            </a:custGeom>
            <a:ln w="66675" cap="rnd">
              <a:solidFill>
                <a:srgbClr val="FFFFFF"/>
              </a:solidFill>
              <a:prstDash val="solid"/>
              <a:round/>
            </a:ln>
          </p:spPr>
          <p:txBody>
            <a:bodyPr/>
            <a:lstStyle/>
            <a:p>
              <a:endParaRPr lang="en-US"/>
            </a:p>
          </p:txBody>
        </p:sp>
        <p:sp>
          <p:nvSpPr>
            <p:cNvPr id="14" name="TextBox 14"/>
            <p:cNvSpPr txBox="1"/>
            <p:nvPr/>
          </p:nvSpPr>
          <p:spPr>
            <a:xfrm>
              <a:off x="0" y="-47625"/>
              <a:ext cx="2137744" cy="543698"/>
            </a:xfrm>
            <a:prstGeom prst="rect">
              <a:avLst/>
            </a:prstGeom>
          </p:spPr>
          <p:txBody>
            <a:bodyPr lIns="50800" tIns="50800" rIns="50800" bIns="50800" rtlCol="0" anchor="ctr"/>
            <a:lstStyle/>
            <a:p>
              <a:pPr algn="ctr">
                <a:lnSpc>
                  <a:spcPts val="3258"/>
                </a:lnSpc>
              </a:pPr>
              <a:endParaRPr/>
            </a:p>
          </p:txBody>
        </p:sp>
      </p:grpSp>
      <p:sp>
        <p:nvSpPr>
          <p:cNvPr id="15" name="Freeform 15"/>
          <p:cNvSpPr/>
          <p:nvPr/>
        </p:nvSpPr>
        <p:spPr>
          <a:xfrm>
            <a:off x="220773" y="9258300"/>
            <a:ext cx="1615855" cy="970675"/>
          </a:xfrm>
          <a:custGeom>
            <a:avLst/>
            <a:gdLst/>
            <a:ahLst/>
            <a:cxnLst/>
            <a:rect l="l" t="t" r="r" b="b"/>
            <a:pathLst>
              <a:path w="1615855" h="970675">
                <a:moveTo>
                  <a:pt x="0" y="0"/>
                </a:moveTo>
                <a:lnTo>
                  <a:pt x="1615854" y="0"/>
                </a:lnTo>
                <a:lnTo>
                  <a:pt x="1615854" y="970675"/>
                </a:lnTo>
                <a:lnTo>
                  <a:pt x="0" y="970675"/>
                </a:lnTo>
                <a:lnTo>
                  <a:pt x="0" y="0"/>
                </a:lnTo>
                <a:close/>
              </a:path>
            </a:pathLst>
          </a:custGeom>
          <a:blipFill>
            <a:blip r:embed="rId7"/>
            <a:stretch>
              <a:fillRect/>
            </a:stretch>
          </a:blipFill>
        </p:spPr>
        <p:txBody>
          <a:bodyPr/>
          <a:lstStyle/>
          <a:p>
            <a:endParaRPr lang="en-US"/>
          </a:p>
        </p:txBody>
      </p:sp>
      <p:grpSp>
        <p:nvGrpSpPr>
          <p:cNvPr id="16" name="Group 16"/>
          <p:cNvGrpSpPr/>
          <p:nvPr/>
        </p:nvGrpSpPr>
        <p:grpSpPr>
          <a:xfrm>
            <a:off x="12486127" y="7795904"/>
            <a:ext cx="719547" cy="288286"/>
            <a:chOff x="0" y="0"/>
            <a:chExt cx="112302" cy="44994"/>
          </a:xfrm>
        </p:grpSpPr>
        <p:sp>
          <p:nvSpPr>
            <p:cNvPr id="17" name="Freeform 17"/>
            <p:cNvSpPr/>
            <p:nvPr/>
          </p:nvSpPr>
          <p:spPr>
            <a:xfrm>
              <a:off x="0" y="0"/>
              <a:ext cx="112302" cy="44994"/>
            </a:xfrm>
            <a:custGeom>
              <a:avLst/>
              <a:gdLst/>
              <a:ahLst/>
              <a:cxnLst/>
              <a:rect l="l" t="t" r="r" b="b"/>
              <a:pathLst>
                <a:path w="112302" h="44994">
                  <a:moveTo>
                    <a:pt x="22497" y="0"/>
                  </a:moveTo>
                  <a:lnTo>
                    <a:pt x="89805" y="0"/>
                  </a:lnTo>
                  <a:cubicBezTo>
                    <a:pt x="95772" y="0"/>
                    <a:pt x="101494" y="2370"/>
                    <a:pt x="105713" y="6589"/>
                  </a:cubicBezTo>
                  <a:cubicBezTo>
                    <a:pt x="109932" y="10808"/>
                    <a:pt x="112302" y="16530"/>
                    <a:pt x="112302" y="22497"/>
                  </a:cubicBezTo>
                  <a:lnTo>
                    <a:pt x="112302" y="22497"/>
                  </a:lnTo>
                  <a:cubicBezTo>
                    <a:pt x="112302" y="34922"/>
                    <a:pt x="102230" y="44994"/>
                    <a:pt x="89805" y="44994"/>
                  </a:cubicBezTo>
                  <a:lnTo>
                    <a:pt x="22497" y="44994"/>
                  </a:lnTo>
                  <a:cubicBezTo>
                    <a:pt x="10072" y="44994"/>
                    <a:pt x="0" y="34922"/>
                    <a:pt x="0" y="22497"/>
                  </a:cubicBezTo>
                  <a:lnTo>
                    <a:pt x="0" y="22497"/>
                  </a:lnTo>
                  <a:cubicBezTo>
                    <a:pt x="0" y="10072"/>
                    <a:pt x="10072" y="0"/>
                    <a:pt x="22497" y="0"/>
                  </a:cubicBezTo>
                  <a:close/>
                </a:path>
              </a:pathLst>
            </a:custGeom>
            <a:solidFill>
              <a:srgbClr val="F4F1EA"/>
            </a:solidFill>
            <a:ln w="38100" cap="sq">
              <a:solidFill>
                <a:srgbClr val="000000"/>
              </a:solidFill>
              <a:prstDash val="solid"/>
              <a:miter/>
            </a:ln>
          </p:spPr>
          <p:txBody>
            <a:bodyPr/>
            <a:lstStyle/>
            <a:p>
              <a:endParaRPr lang="en-US"/>
            </a:p>
          </p:txBody>
        </p:sp>
        <p:sp>
          <p:nvSpPr>
            <p:cNvPr id="18" name="TextBox 18"/>
            <p:cNvSpPr txBox="1"/>
            <p:nvPr/>
          </p:nvSpPr>
          <p:spPr>
            <a:xfrm>
              <a:off x="0" y="-47625"/>
              <a:ext cx="112302" cy="92619"/>
            </a:xfrm>
            <a:prstGeom prst="rect">
              <a:avLst/>
            </a:prstGeom>
          </p:spPr>
          <p:txBody>
            <a:bodyPr lIns="50800" tIns="50800" rIns="50800" bIns="50800" rtlCol="0" anchor="ctr"/>
            <a:lstStyle/>
            <a:p>
              <a:pPr algn="ctr">
                <a:lnSpc>
                  <a:spcPts val="3258"/>
                </a:lnSpc>
              </a:pPr>
              <a:endParaRPr/>
            </a:p>
          </p:txBody>
        </p:sp>
      </p:grpSp>
      <p:grpSp>
        <p:nvGrpSpPr>
          <p:cNvPr id="19" name="Group 19"/>
          <p:cNvGrpSpPr/>
          <p:nvPr/>
        </p:nvGrpSpPr>
        <p:grpSpPr>
          <a:xfrm>
            <a:off x="12006822" y="7795904"/>
            <a:ext cx="479305" cy="235624"/>
            <a:chOff x="0" y="0"/>
            <a:chExt cx="74807" cy="36775"/>
          </a:xfrm>
        </p:grpSpPr>
        <p:sp>
          <p:nvSpPr>
            <p:cNvPr id="20" name="Freeform 20"/>
            <p:cNvSpPr/>
            <p:nvPr/>
          </p:nvSpPr>
          <p:spPr>
            <a:xfrm>
              <a:off x="0" y="0"/>
              <a:ext cx="74807" cy="36775"/>
            </a:xfrm>
            <a:custGeom>
              <a:avLst/>
              <a:gdLst/>
              <a:ahLst/>
              <a:cxnLst/>
              <a:rect l="l" t="t" r="r" b="b"/>
              <a:pathLst>
                <a:path w="74807" h="36775">
                  <a:moveTo>
                    <a:pt x="18387" y="0"/>
                  </a:moveTo>
                  <a:lnTo>
                    <a:pt x="56420" y="0"/>
                  </a:lnTo>
                  <a:cubicBezTo>
                    <a:pt x="66575" y="0"/>
                    <a:pt x="74807" y="8232"/>
                    <a:pt x="74807" y="18387"/>
                  </a:cubicBezTo>
                  <a:lnTo>
                    <a:pt x="74807" y="18387"/>
                  </a:lnTo>
                  <a:cubicBezTo>
                    <a:pt x="74807" y="28542"/>
                    <a:pt x="66575" y="36775"/>
                    <a:pt x="56420" y="36775"/>
                  </a:cubicBezTo>
                  <a:lnTo>
                    <a:pt x="18387" y="36775"/>
                  </a:lnTo>
                  <a:cubicBezTo>
                    <a:pt x="8232" y="36775"/>
                    <a:pt x="0" y="28542"/>
                    <a:pt x="0" y="18387"/>
                  </a:cubicBezTo>
                  <a:lnTo>
                    <a:pt x="0" y="18387"/>
                  </a:lnTo>
                  <a:cubicBezTo>
                    <a:pt x="0" y="8232"/>
                    <a:pt x="8232" y="0"/>
                    <a:pt x="18387" y="0"/>
                  </a:cubicBezTo>
                  <a:close/>
                </a:path>
              </a:pathLst>
            </a:custGeom>
            <a:solidFill>
              <a:srgbClr val="F4F1EA"/>
            </a:solidFill>
            <a:ln w="38100" cap="sq">
              <a:solidFill>
                <a:srgbClr val="000000"/>
              </a:solidFill>
              <a:prstDash val="solid"/>
              <a:miter/>
            </a:ln>
          </p:spPr>
          <p:txBody>
            <a:bodyPr/>
            <a:lstStyle/>
            <a:p>
              <a:endParaRPr lang="en-US"/>
            </a:p>
          </p:txBody>
        </p:sp>
        <p:sp>
          <p:nvSpPr>
            <p:cNvPr id="21" name="TextBox 21"/>
            <p:cNvSpPr txBox="1"/>
            <p:nvPr/>
          </p:nvSpPr>
          <p:spPr>
            <a:xfrm>
              <a:off x="0" y="-47625"/>
              <a:ext cx="74807" cy="84400"/>
            </a:xfrm>
            <a:prstGeom prst="rect">
              <a:avLst/>
            </a:prstGeom>
          </p:spPr>
          <p:txBody>
            <a:bodyPr lIns="50800" tIns="50800" rIns="50800" bIns="50800" rtlCol="0" anchor="ctr"/>
            <a:lstStyle/>
            <a:p>
              <a:pPr algn="ctr">
                <a:lnSpc>
                  <a:spcPts val="3258"/>
                </a:lnSpc>
              </a:pPr>
              <a:endParaRPr/>
            </a:p>
          </p:txBody>
        </p:sp>
      </p:grpSp>
      <p:grpSp>
        <p:nvGrpSpPr>
          <p:cNvPr id="22" name="Group 22"/>
          <p:cNvGrpSpPr/>
          <p:nvPr/>
        </p:nvGrpSpPr>
        <p:grpSpPr>
          <a:xfrm>
            <a:off x="13653348" y="7795904"/>
            <a:ext cx="654534" cy="273724"/>
            <a:chOff x="0" y="0"/>
            <a:chExt cx="102156" cy="42721"/>
          </a:xfrm>
        </p:grpSpPr>
        <p:sp>
          <p:nvSpPr>
            <p:cNvPr id="23" name="Freeform 23"/>
            <p:cNvSpPr/>
            <p:nvPr/>
          </p:nvSpPr>
          <p:spPr>
            <a:xfrm>
              <a:off x="0" y="0"/>
              <a:ext cx="102156" cy="42721"/>
            </a:xfrm>
            <a:custGeom>
              <a:avLst/>
              <a:gdLst/>
              <a:ahLst/>
              <a:cxnLst/>
              <a:rect l="l" t="t" r="r" b="b"/>
              <a:pathLst>
                <a:path w="102156" h="42721">
                  <a:moveTo>
                    <a:pt x="21361" y="0"/>
                  </a:moveTo>
                  <a:lnTo>
                    <a:pt x="80795" y="0"/>
                  </a:lnTo>
                  <a:cubicBezTo>
                    <a:pt x="86460" y="0"/>
                    <a:pt x="91893" y="2250"/>
                    <a:pt x="95899" y="6256"/>
                  </a:cubicBezTo>
                  <a:cubicBezTo>
                    <a:pt x="99905" y="10262"/>
                    <a:pt x="102156" y="15695"/>
                    <a:pt x="102156" y="21361"/>
                  </a:cubicBezTo>
                  <a:lnTo>
                    <a:pt x="102156" y="21361"/>
                  </a:lnTo>
                  <a:cubicBezTo>
                    <a:pt x="102156" y="33158"/>
                    <a:pt x="92592" y="42721"/>
                    <a:pt x="80795" y="42721"/>
                  </a:cubicBezTo>
                  <a:lnTo>
                    <a:pt x="21361" y="42721"/>
                  </a:lnTo>
                  <a:cubicBezTo>
                    <a:pt x="9563" y="42721"/>
                    <a:pt x="0" y="33158"/>
                    <a:pt x="0" y="21361"/>
                  </a:cubicBezTo>
                  <a:lnTo>
                    <a:pt x="0" y="21361"/>
                  </a:lnTo>
                  <a:cubicBezTo>
                    <a:pt x="0" y="9563"/>
                    <a:pt x="9563" y="0"/>
                    <a:pt x="21361" y="0"/>
                  </a:cubicBezTo>
                  <a:close/>
                </a:path>
              </a:pathLst>
            </a:custGeom>
            <a:solidFill>
              <a:srgbClr val="F4F1EA"/>
            </a:solidFill>
            <a:ln w="38100" cap="sq">
              <a:solidFill>
                <a:srgbClr val="000000"/>
              </a:solidFill>
              <a:prstDash val="solid"/>
              <a:miter/>
            </a:ln>
          </p:spPr>
          <p:txBody>
            <a:bodyPr/>
            <a:lstStyle/>
            <a:p>
              <a:endParaRPr lang="en-US"/>
            </a:p>
          </p:txBody>
        </p:sp>
        <p:sp>
          <p:nvSpPr>
            <p:cNvPr id="24" name="TextBox 24"/>
            <p:cNvSpPr txBox="1"/>
            <p:nvPr/>
          </p:nvSpPr>
          <p:spPr>
            <a:xfrm>
              <a:off x="0" y="-47625"/>
              <a:ext cx="102156" cy="90346"/>
            </a:xfrm>
            <a:prstGeom prst="rect">
              <a:avLst/>
            </a:prstGeom>
          </p:spPr>
          <p:txBody>
            <a:bodyPr lIns="50800" tIns="50800" rIns="50800" bIns="50800" rtlCol="0" anchor="ctr"/>
            <a:lstStyle/>
            <a:p>
              <a:pPr algn="ctr">
                <a:lnSpc>
                  <a:spcPts val="3258"/>
                </a:lnSpc>
              </a:pPr>
              <a:endParaRPr/>
            </a:p>
          </p:txBody>
        </p:sp>
      </p:grpSp>
      <p:sp>
        <p:nvSpPr>
          <p:cNvPr id="25" name="TextBox 25"/>
          <p:cNvSpPr txBox="1"/>
          <p:nvPr/>
        </p:nvSpPr>
        <p:spPr>
          <a:xfrm>
            <a:off x="5120603" y="4490343"/>
            <a:ext cx="8123347" cy="1366971"/>
          </a:xfrm>
          <a:prstGeom prst="rect">
            <a:avLst/>
          </a:prstGeom>
        </p:spPr>
        <p:txBody>
          <a:bodyPr lIns="0" tIns="0" rIns="0" bIns="0" rtlCol="0" anchor="t">
            <a:spAutoFit/>
          </a:bodyPr>
          <a:lstStyle/>
          <a:p>
            <a:pPr marL="0" lvl="0" indent="0" algn="ctr">
              <a:lnSpc>
                <a:spcPts val="5374"/>
              </a:lnSpc>
            </a:pPr>
            <a:r>
              <a:rPr lang="en-US" sz="4885" b="1">
                <a:solidFill>
                  <a:srgbClr val="0E62F2"/>
                </a:solidFill>
                <a:latin typeface="Aileron Ultra-Bold"/>
                <a:ea typeface="Aileron Ultra-Bold"/>
                <a:cs typeface="Aileron Ultra-Bold"/>
                <a:sym typeface="Aileron Ultra-Bold"/>
              </a:rPr>
              <a:t>What We Want You to TAKEAWAY</a:t>
            </a:r>
          </a:p>
        </p:txBody>
      </p:sp>
      <p:sp>
        <p:nvSpPr>
          <p:cNvPr id="26" name="TextBox 26"/>
          <p:cNvSpPr txBox="1"/>
          <p:nvPr/>
        </p:nvSpPr>
        <p:spPr>
          <a:xfrm>
            <a:off x="5082327" y="4490343"/>
            <a:ext cx="8123347" cy="1366971"/>
          </a:xfrm>
          <a:prstGeom prst="rect">
            <a:avLst/>
          </a:prstGeom>
        </p:spPr>
        <p:txBody>
          <a:bodyPr lIns="0" tIns="0" rIns="0" bIns="0" rtlCol="0" anchor="t">
            <a:spAutoFit/>
          </a:bodyPr>
          <a:lstStyle/>
          <a:p>
            <a:pPr marL="0" lvl="0" indent="0" algn="ctr">
              <a:lnSpc>
                <a:spcPts val="5374"/>
              </a:lnSpc>
            </a:pPr>
            <a:r>
              <a:rPr lang="en-US" sz="4885" b="1">
                <a:solidFill>
                  <a:srgbClr val="FFFFFF"/>
                </a:solidFill>
                <a:latin typeface="Aileron Ultra-Bold"/>
                <a:ea typeface="Aileron Ultra-Bold"/>
                <a:cs typeface="Aileron Ultra-Bold"/>
                <a:sym typeface="Aileron Ultra-Bold"/>
              </a:rPr>
              <a:t>What We Want You to </a:t>
            </a:r>
            <a:r>
              <a:rPr lang="en-US" sz="4885" b="1">
                <a:solidFill>
                  <a:srgbClr val="FF9D03"/>
                </a:solidFill>
                <a:latin typeface="Aileron Ultra-Bold"/>
                <a:ea typeface="Aileron Ultra-Bold"/>
                <a:cs typeface="Aileron Ultra-Bold"/>
                <a:sym typeface="Aileron Ultra-Bold"/>
              </a:rPr>
              <a:t>TAKEAWAY</a:t>
            </a:r>
          </a:p>
        </p:txBody>
      </p:sp>
      <p:sp>
        <p:nvSpPr>
          <p:cNvPr id="27" name="TextBox 27"/>
          <p:cNvSpPr txBox="1"/>
          <p:nvPr/>
        </p:nvSpPr>
        <p:spPr>
          <a:xfrm>
            <a:off x="1982281" y="7719704"/>
            <a:ext cx="4452966" cy="1183847"/>
          </a:xfrm>
          <a:prstGeom prst="rect">
            <a:avLst/>
          </a:prstGeom>
        </p:spPr>
        <p:txBody>
          <a:bodyPr lIns="0" tIns="0" rIns="0" bIns="0" rtlCol="0" anchor="t">
            <a:spAutoFit/>
          </a:bodyPr>
          <a:lstStyle/>
          <a:p>
            <a:pPr marL="0" lvl="0" indent="0" algn="l">
              <a:lnSpc>
                <a:spcPts val="2375"/>
              </a:lnSpc>
              <a:spcBef>
                <a:spcPct val="0"/>
              </a:spcBef>
            </a:pPr>
            <a:r>
              <a:rPr lang="en-US" sz="1696">
                <a:solidFill>
                  <a:srgbClr val="FFFFFF"/>
                </a:solidFill>
                <a:latin typeface="Public Sans"/>
                <a:ea typeface="Public Sans"/>
                <a:cs typeface="Public Sans"/>
                <a:sym typeface="Public Sans"/>
              </a:rPr>
              <a:t>Before any model, ask what one row represents. Every model answers a question about its rows, so make learners say it out loud.</a:t>
            </a:r>
          </a:p>
        </p:txBody>
      </p:sp>
      <p:sp>
        <p:nvSpPr>
          <p:cNvPr id="28" name="TextBox 28"/>
          <p:cNvSpPr txBox="1"/>
          <p:nvPr/>
        </p:nvSpPr>
        <p:spPr>
          <a:xfrm>
            <a:off x="1554889" y="7127061"/>
            <a:ext cx="4851790" cy="411493"/>
          </a:xfrm>
          <a:prstGeom prst="rect">
            <a:avLst/>
          </a:prstGeom>
        </p:spPr>
        <p:txBody>
          <a:bodyPr lIns="0" tIns="0" rIns="0" bIns="0" rtlCol="0" anchor="t">
            <a:spAutoFit/>
          </a:bodyPr>
          <a:lstStyle/>
          <a:p>
            <a:pPr algn="just">
              <a:lnSpc>
                <a:spcPts val="3391"/>
              </a:lnSpc>
            </a:pPr>
            <a:r>
              <a:rPr lang="en-US" sz="2422" b="1">
                <a:solidFill>
                  <a:srgbClr val="FFFFFF"/>
                </a:solidFill>
                <a:latin typeface="Public Sans Bold"/>
                <a:ea typeface="Public Sans Bold"/>
                <a:cs typeface="Public Sans Bold"/>
                <a:sym typeface="Public Sans Bold"/>
              </a:rPr>
              <a:t>Teach the Unit of Analysis First</a:t>
            </a:r>
          </a:p>
        </p:txBody>
      </p:sp>
      <p:sp>
        <p:nvSpPr>
          <p:cNvPr id="29" name="TextBox 29"/>
          <p:cNvSpPr txBox="1"/>
          <p:nvPr/>
        </p:nvSpPr>
        <p:spPr>
          <a:xfrm>
            <a:off x="6887566" y="7719704"/>
            <a:ext cx="4452966" cy="1183847"/>
          </a:xfrm>
          <a:prstGeom prst="rect">
            <a:avLst/>
          </a:prstGeom>
        </p:spPr>
        <p:txBody>
          <a:bodyPr lIns="0" tIns="0" rIns="0" bIns="0" rtlCol="0" anchor="t">
            <a:spAutoFit/>
          </a:bodyPr>
          <a:lstStyle/>
          <a:p>
            <a:pPr marL="0" lvl="0" indent="0" algn="l">
              <a:lnSpc>
                <a:spcPts val="2375"/>
              </a:lnSpc>
              <a:spcBef>
                <a:spcPct val="0"/>
              </a:spcBef>
            </a:pPr>
            <a:r>
              <a:rPr lang="en-US" sz="1696">
                <a:solidFill>
                  <a:srgbClr val="FFFFFF"/>
                </a:solidFill>
                <a:latin typeface="Public Sans"/>
                <a:ea typeface="Public Sans"/>
                <a:cs typeface="Public Sans"/>
                <a:sym typeface="Public Sans"/>
              </a:rPr>
              <a:t>Plant errors, predict before running, and reward the learner who finds the flaw. Mistakes become method, not embarrassment.</a:t>
            </a:r>
          </a:p>
        </p:txBody>
      </p:sp>
      <p:sp>
        <p:nvSpPr>
          <p:cNvPr id="30" name="TextBox 30"/>
          <p:cNvSpPr txBox="1"/>
          <p:nvPr/>
        </p:nvSpPr>
        <p:spPr>
          <a:xfrm>
            <a:off x="6887566" y="7127061"/>
            <a:ext cx="4452966" cy="411493"/>
          </a:xfrm>
          <a:prstGeom prst="rect">
            <a:avLst/>
          </a:prstGeom>
        </p:spPr>
        <p:txBody>
          <a:bodyPr lIns="0" tIns="0" rIns="0" bIns="0" rtlCol="0" anchor="t">
            <a:spAutoFit/>
          </a:bodyPr>
          <a:lstStyle/>
          <a:p>
            <a:pPr algn="just">
              <a:lnSpc>
                <a:spcPts val="3391"/>
              </a:lnSpc>
            </a:pPr>
            <a:r>
              <a:rPr lang="en-US" sz="2422" b="1">
                <a:solidFill>
                  <a:srgbClr val="FFFFFF"/>
                </a:solidFill>
                <a:latin typeface="Public Sans Bold"/>
                <a:ea typeface="Public Sans Bold"/>
                <a:cs typeface="Public Sans Bold"/>
                <a:sym typeface="Public Sans Bold"/>
              </a:rPr>
              <a:t>Make Failure Visible and Safe</a:t>
            </a:r>
          </a:p>
        </p:txBody>
      </p:sp>
      <p:sp>
        <p:nvSpPr>
          <p:cNvPr id="31" name="TextBox 31"/>
          <p:cNvSpPr txBox="1"/>
          <p:nvPr/>
        </p:nvSpPr>
        <p:spPr>
          <a:xfrm>
            <a:off x="11662623" y="7757804"/>
            <a:ext cx="4858920" cy="585548"/>
          </a:xfrm>
          <a:prstGeom prst="rect">
            <a:avLst/>
          </a:prstGeom>
        </p:spPr>
        <p:txBody>
          <a:bodyPr lIns="0" tIns="0" rIns="0" bIns="0" rtlCol="0" anchor="t">
            <a:spAutoFit/>
          </a:bodyPr>
          <a:lstStyle/>
          <a:p>
            <a:pPr marL="0" lvl="0" indent="0" algn="l">
              <a:lnSpc>
                <a:spcPts val="2375"/>
              </a:lnSpc>
              <a:spcBef>
                <a:spcPct val="0"/>
              </a:spcBef>
            </a:pPr>
            <a:r>
              <a:rPr lang="en-US" sz="1696">
                <a:solidFill>
                  <a:srgbClr val="FFFFFF"/>
                </a:solidFill>
                <a:latin typeface="Public Sans"/>
                <a:ea typeface="Public Sans"/>
                <a:cs typeface="Public Sans"/>
                <a:sym typeface="Public Sans"/>
              </a:rPr>
              <a:t>Use</a:t>
            </a:r>
            <a:r>
              <a:rPr lang="en-US" sz="1696">
                <a:solidFill>
                  <a:srgbClr val="A8322D"/>
                </a:solidFill>
                <a:latin typeface="Public Sans"/>
                <a:ea typeface="Public Sans"/>
                <a:cs typeface="Public Sans"/>
                <a:sym typeface="Public Sans"/>
              </a:rPr>
              <a:t> isid, assert,</a:t>
            </a:r>
            <a:r>
              <a:rPr lang="en-US" sz="1696">
                <a:solidFill>
                  <a:srgbClr val="FFFFFF"/>
                </a:solidFill>
                <a:latin typeface="Public Sans"/>
                <a:ea typeface="Public Sans"/>
                <a:cs typeface="Public Sans"/>
                <a:sym typeface="Public Sans"/>
              </a:rPr>
              <a:t> and </a:t>
            </a:r>
            <a:r>
              <a:rPr lang="en-US" sz="1696">
                <a:solidFill>
                  <a:srgbClr val="A8322D"/>
                </a:solidFill>
                <a:latin typeface="Public Sans"/>
                <a:ea typeface="Public Sans"/>
                <a:cs typeface="Public Sans"/>
                <a:sym typeface="Public Sans"/>
              </a:rPr>
              <a:t>notes</a:t>
            </a:r>
            <a:r>
              <a:rPr lang="en-US" sz="1696">
                <a:solidFill>
                  <a:srgbClr val="FFFFFF"/>
                </a:solidFill>
                <a:latin typeface="Public Sans"/>
                <a:ea typeface="Public Sans"/>
                <a:cs typeface="Public Sans"/>
                <a:sym typeface="Public Sans"/>
              </a:rPr>
              <a:t> so the do-file stays skeptical even when no reviewer is in the room.</a:t>
            </a:r>
          </a:p>
        </p:txBody>
      </p:sp>
      <p:sp>
        <p:nvSpPr>
          <p:cNvPr id="32" name="TextBox 32"/>
          <p:cNvSpPr txBox="1"/>
          <p:nvPr/>
        </p:nvSpPr>
        <p:spPr>
          <a:xfrm>
            <a:off x="11583096" y="7127061"/>
            <a:ext cx="5256577" cy="411493"/>
          </a:xfrm>
          <a:prstGeom prst="rect">
            <a:avLst/>
          </a:prstGeom>
        </p:spPr>
        <p:txBody>
          <a:bodyPr lIns="0" tIns="0" rIns="0" bIns="0" rtlCol="0" anchor="t">
            <a:spAutoFit/>
          </a:bodyPr>
          <a:lstStyle/>
          <a:p>
            <a:pPr algn="just">
              <a:lnSpc>
                <a:spcPts val="3391"/>
              </a:lnSpc>
            </a:pPr>
            <a:r>
              <a:rPr lang="en-US" sz="2422" b="1">
                <a:solidFill>
                  <a:srgbClr val="FFFFFF"/>
                </a:solidFill>
                <a:latin typeface="Public Sans Bold"/>
                <a:ea typeface="Public Sans Bold"/>
                <a:cs typeface="Public Sans Bold"/>
                <a:sym typeface="Public Sans Bold"/>
              </a:rPr>
              <a:t>Put Judgment Into the Code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3"/>
            <a:stretch>
              <a:fillRect l="-57789" r="-93931"/>
            </a:stretch>
          </a:blipFill>
        </p:spPr>
        <p:txBody>
          <a:bodyPr/>
          <a:lstStyle/>
          <a:p>
            <a:endParaRPr lang="en-US"/>
          </a:p>
        </p:txBody>
      </p:sp>
      <p:grpSp>
        <p:nvGrpSpPr>
          <p:cNvPr id="3" name="Group 3"/>
          <p:cNvGrpSpPr/>
          <p:nvPr/>
        </p:nvGrpSpPr>
        <p:grpSpPr>
          <a:xfrm>
            <a:off x="13952460" y="-1530736"/>
            <a:ext cx="12955554" cy="13146873"/>
            <a:chOff x="0" y="0"/>
            <a:chExt cx="800972" cy="812800"/>
          </a:xfrm>
        </p:grpSpPr>
        <p:sp>
          <p:nvSpPr>
            <p:cNvPr id="4" name="Freeform 4"/>
            <p:cNvSpPr/>
            <p:nvPr/>
          </p:nvSpPr>
          <p:spPr>
            <a:xfrm>
              <a:off x="0" y="0"/>
              <a:ext cx="800972" cy="812800"/>
            </a:xfrm>
            <a:custGeom>
              <a:avLst/>
              <a:gdLst/>
              <a:ahLst/>
              <a:cxnLst/>
              <a:rect l="l" t="t" r="r" b="b"/>
              <a:pathLst>
                <a:path w="800972" h="812800">
                  <a:moveTo>
                    <a:pt x="400486" y="0"/>
                  </a:moveTo>
                  <a:cubicBezTo>
                    <a:pt x="179304" y="0"/>
                    <a:pt x="0" y="181951"/>
                    <a:pt x="0" y="406400"/>
                  </a:cubicBezTo>
                  <a:cubicBezTo>
                    <a:pt x="0" y="630849"/>
                    <a:pt x="179304" y="812800"/>
                    <a:pt x="400486" y="812800"/>
                  </a:cubicBezTo>
                  <a:cubicBezTo>
                    <a:pt x="621668" y="812800"/>
                    <a:pt x="800972" y="630849"/>
                    <a:pt x="800972" y="406400"/>
                  </a:cubicBezTo>
                  <a:cubicBezTo>
                    <a:pt x="800972" y="181951"/>
                    <a:pt x="621668" y="0"/>
                    <a:pt x="400486" y="0"/>
                  </a:cubicBezTo>
                  <a:close/>
                </a:path>
              </a:pathLst>
            </a:custGeom>
            <a:solidFill>
              <a:srgbClr val="0E62F2"/>
            </a:solidFill>
          </p:spPr>
          <p:txBody>
            <a:bodyPr/>
            <a:lstStyle/>
            <a:p>
              <a:endParaRPr lang="en-US"/>
            </a:p>
          </p:txBody>
        </p:sp>
        <p:sp>
          <p:nvSpPr>
            <p:cNvPr id="5" name="TextBox 5"/>
            <p:cNvSpPr txBox="1"/>
            <p:nvPr/>
          </p:nvSpPr>
          <p:spPr>
            <a:xfrm>
              <a:off x="75091" y="28575"/>
              <a:ext cx="650790" cy="708025"/>
            </a:xfrm>
            <a:prstGeom prst="rect">
              <a:avLst/>
            </a:prstGeom>
          </p:spPr>
          <p:txBody>
            <a:bodyPr lIns="50800" tIns="50800" rIns="50800" bIns="50800" rtlCol="0" anchor="ctr"/>
            <a:lstStyle/>
            <a:p>
              <a:pPr algn="ctr">
                <a:lnSpc>
                  <a:spcPts val="3258"/>
                </a:lnSpc>
              </a:pPr>
              <a:endParaRPr/>
            </a:p>
          </p:txBody>
        </p:sp>
      </p:grpSp>
      <p:sp>
        <p:nvSpPr>
          <p:cNvPr id="6" name="TextBox 6"/>
          <p:cNvSpPr txBox="1"/>
          <p:nvPr/>
        </p:nvSpPr>
        <p:spPr>
          <a:xfrm>
            <a:off x="1292697" y="1890705"/>
            <a:ext cx="9106557" cy="729271"/>
          </a:xfrm>
          <a:prstGeom prst="rect">
            <a:avLst/>
          </a:prstGeom>
        </p:spPr>
        <p:txBody>
          <a:bodyPr lIns="0" tIns="0" rIns="0" bIns="0" rtlCol="0" anchor="t">
            <a:spAutoFit/>
          </a:bodyPr>
          <a:lstStyle/>
          <a:p>
            <a:pPr marL="0" lvl="0" indent="0" algn="l">
              <a:lnSpc>
                <a:spcPts val="5508"/>
              </a:lnSpc>
              <a:spcBef>
                <a:spcPct val="0"/>
              </a:spcBef>
            </a:pPr>
            <a:r>
              <a:rPr lang="en-US" sz="5196" b="1">
                <a:solidFill>
                  <a:srgbClr val="38A5B8"/>
                </a:solidFill>
                <a:latin typeface="Aileron Ultra-Bold"/>
                <a:ea typeface="Aileron Ultra-Bold"/>
                <a:cs typeface="Aileron Ultra-Bold"/>
                <a:sym typeface="Aileron Ultra-Bold"/>
              </a:rPr>
              <a:t>Questions and Resources</a:t>
            </a:r>
          </a:p>
        </p:txBody>
      </p:sp>
      <p:grpSp>
        <p:nvGrpSpPr>
          <p:cNvPr id="7" name="Group 7"/>
          <p:cNvGrpSpPr/>
          <p:nvPr/>
        </p:nvGrpSpPr>
        <p:grpSpPr>
          <a:xfrm>
            <a:off x="1292697" y="6405889"/>
            <a:ext cx="4483108" cy="173063"/>
            <a:chOff x="0" y="0"/>
            <a:chExt cx="1180736" cy="45580"/>
          </a:xfrm>
        </p:grpSpPr>
        <p:sp>
          <p:nvSpPr>
            <p:cNvPr id="8" name="Freeform 8"/>
            <p:cNvSpPr/>
            <p:nvPr/>
          </p:nvSpPr>
          <p:spPr>
            <a:xfrm>
              <a:off x="0" y="0"/>
              <a:ext cx="1180736" cy="45580"/>
            </a:xfrm>
            <a:custGeom>
              <a:avLst/>
              <a:gdLst/>
              <a:ahLst/>
              <a:cxnLst/>
              <a:rect l="l" t="t" r="r" b="b"/>
              <a:pathLst>
                <a:path w="1180736" h="45580">
                  <a:moveTo>
                    <a:pt x="22790" y="0"/>
                  </a:moveTo>
                  <a:lnTo>
                    <a:pt x="1157946" y="0"/>
                  </a:lnTo>
                  <a:cubicBezTo>
                    <a:pt x="1170533" y="0"/>
                    <a:pt x="1180736" y="10203"/>
                    <a:pt x="1180736" y="22790"/>
                  </a:cubicBezTo>
                  <a:lnTo>
                    <a:pt x="1180736" y="22790"/>
                  </a:lnTo>
                  <a:cubicBezTo>
                    <a:pt x="1180736" y="28834"/>
                    <a:pt x="1178335" y="34631"/>
                    <a:pt x="1174061" y="38905"/>
                  </a:cubicBezTo>
                  <a:cubicBezTo>
                    <a:pt x="1169787" y="43179"/>
                    <a:pt x="1163990" y="45580"/>
                    <a:pt x="1157946" y="45580"/>
                  </a:cubicBezTo>
                  <a:lnTo>
                    <a:pt x="22790" y="45580"/>
                  </a:lnTo>
                  <a:cubicBezTo>
                    <a:pt x="16746" y="45580"/>
                    <a:pt x="10949" y="43179"/>
                    <a:pt x="6675" y="38905"/>
                  </a:cubicBezTo>
                  <a:cubicBezTo>
                    <a:pt x="2401" y="34631"/>
                    <a:pt x="0" y="28834"/>
                    <a:pt x="0" y="22790"/>
                  </a:cubicBezTo>
                  <a:lnTo>
                    <a:pt x="0" y="22790"/>
                  </a:lnTo>
                  <a:cubicBezTo>
                    <a:pt x="0" y="16746"/>
                    <a:pt x="2401" y="10949"/>
                    <a:pt x="6675" y="6675"/>
                  </a:cubicBezTo>
                  <a:cubicBezTo>
                    <a:pt x="10949" y="2401"/>
                    <a:pt x="16746" y="0"/>
                    <a:pt x="22790" y="0"/>
                  </a:cubicBezTo>
                  <a:close/>
                </a:path>
              </a:pathLst>
            </a:custGeom>
            <a:solidFill>
              <a:srgbClr val="0E62F2"/>
            </a:solidFill>
          </p:spPr>
          <p:txBody>
            <a:bodyPr/>
            <a:lstStyle/>
            <a:p>
              <a:endParaRPr lang="en-US"/>
            </a:p>
          </p:txBody>
        </p:sp>
        <p:sp>
          <p:nvSpPr>
            <p:cNvPr id="9" name="TextBox 9"/>
            <p:cNvSpPr txBox="1"/>
            <p:nvPr/>
          </p:nvSpPr>
          <p:spPr>
            <a:xfrm>
              <a:off x="0" y="-47625"/>
              <a:ext cx="1180736" cy="93205"/>
            </a:xfrm>
            <a:prstGeom prst="rect">
              <a:avLst/>
            </a:prstGeom>
          </p:spPr>
          <p:txBody>
            <a:bodyPr lIns="50800" tIns="50800" rIns="50800" bIns="50800" rtlCol="0" anchor="ctr"/>
            <a:lstStyle/>
            <a:p>
              <a:pPr algn="ctr">
                <a:lnSpc>
                  <a:spcPts val="3258"/>
                </a:lnSpc>
              </a:pPr>
              <a:endParaRPr/>
            </a:p>
          </p:txBody>
        </p:sp>
      </p:grpSp>
      <p:grpSp>
        <p:nvGrpSpPr>
          <p:cNvPr id="10" name="Group 10"/>
          <p:cNvGrpSpPr/>
          <p:nvPr/>
        </p:nvGrpSpPr>
        <p:grpSpPr>
          <a:xfrm>
            <a:off x="10320595" y="2201119"/>
            <a:ext cx="7034266" cy="6673760"/>
            <a:chOff x="0" y="0"/>
            <a:chExt cx="9379022" cy="8898347"/>
          </a:xfrm>
        </p:grpSpPr>
        <p:sp>
          <p:nvSpPr>
            <p:cNvPr id="11" name="Freeform 11"/>
            <p:cNvSpPr/>
            <p:nvPr/>
          </p:nvSpPr>
          <p:spPr>
            <a:xfrm>
              <a:off x="0" y="0"/>
              <a:ext cx="9379022" cy="8898347"/>
            </a:xfrm>
            <a:custGeom>
              <a:avLst/>
              <a:gdLst/>
              <a:ahLst/>
              <a:cxnLst/>
              <a:rect l="l" t="t" r="r" b="b"/>
              <a:pathLst>
                <a:path w="9379022" h="8898347">
                  <a:moveTo>
                    <a:pt x="0" y="0"/>
                  </a:moveTo>
                  <a:lnTo>
                    <a:pt x="9379022" y="0"/>
                  </a:lnTo>
                  <a:lnTo>
                    <a:pt x="9379022" y="8898347"/>
                  </a:lnTo>
                  <a:lnTo>
                    <a:pt x="0" y="8898347"/>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grpSp>
          <p:nvGrpSpPr>
            <p:cNvPr id="12" name="Group 12"/>
            <p:cNvGrpSpPr/>
            <p:nvPr/>
          </p:nvGrpSpPr>
          <p:grpSpPr>
            <a:xfrm>
              <a:off x="841428" y="740205"/>
              <a:ext cx="7459421" cy="7459421"/>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243" r="-2243"/>
                </a:stretch>
              </a:blipFill>
            </p:spPr>
            <p:txBody>
              <a:bodyPr/>
              <a:lstStyle/>
              <a:p>
                <a:endParaRPr lang="en-US"/>
              </a:p>
            </p:txBody>
          </p:sp>
        </p:grpSp>
      </p:grpSp>
      <p:sp>
        <p:nvSpPr>
          <p:cNvPr id="14" name="Freeform 14"/>
          <p:cNvSpPr/>
          <p:nvPr/>
        </p:nvSpPr>
        <p:spPr>
          <a:xfrm>
            <a:off x="475245" y="348530"/>
            <a:ext cx="1615855" cy="970675"/>
          </a:xfrm>
          <a:custGeom>
            <a:avLst/>
            <a:gdLst/>
            <a:ahLst/>
            <a:cxnLst/>
            <a:rect l="l" t="t" r="r" b="b"/>
            <a:pathLst>
              <a:path w="1615855" h="970675">
                <a:moveTo>
                  <a:pt x="0" y="0"/>
                </a:moveTo>
                <a:lnTo>
                  <a:pt x="1615854" y="0"/>
                </a:lnTo>
                <a:lnTo>
                  <a:pt x="1615854" y="970675"/>
                </a:lnTo>
                <a:lnTo>
                  <a:pt x="0" y="970675"/>
                </a:lnTo>
                <a:lnTo>
                  <a:pt x="0" y="0"/>
                </a:lnTo>
                <a:close/>
              </a:path>
            </a:pathLst>
          </a:custGeom>
          <a:blipFill>
            <a:blip r:embed="rId6"/>
            <a:stretch>
              <a:fillRect/>
            </a:stretch>
          </a:blipFill>
        </p:spPr>
        <p:txBody>
          <a:bodyPr/>
          <a:lstStyle/>
          <a:p>
            <a:endParaRPr lang="en-US"/>
          </a:p>
        </p:txBody>
      </p:sp>
      <p:sp>
        <p:nvSpPr>
          <p:cNvPr id="15" name="Freeform 15"/>
          <p:cNvSpPr/>
          <p:nvPr/>
        </p:nvSpPr>
        <p:spPr>
          <a:xfrm>
            <a:off x="1769758" y="6832824"/>
            <a:ext cx="2702668" cy="2937683"/>
          </a:xfrm>
          <a:custGeom>
            <a:avLst/>
            <a:gdLst/>
            <a:ahLst/>
            <a:cxnLst/>
            <a:rect l="l" t="t" r="r" b="b"/>
            <a:pathLst>
              <a:path w="2702668" h="2937683">
                <a:moveTo>
                  <a:pt x="0" y="0"/>
                </a:moveTo>
                <a:lnTo>
                  <a:pt x="2702669" y="0"/>
                </a:lnTo>
                <a:lnTo>
                  <a:pt x="2702669" y="2937683"/>
                </a:lnTo>
                <a:lnTo>
                  <a:pt x="0" y="293768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6" name="Freeform 16" descr="QR code"/>
          <p:cNvSpPr/>
          <p:nvPr/>
        </p:nvSpPr>
        <p:spPr>
          <a:xfrm>
            <a:off x="1989413" y="7445727"/>
            <a:ext cx="2263359" cy="2263359"/>
          </a:xfrm>
          <a:custGeom>
            <a:avLst/>
            <a:gdLst/>
            <a:ahLst/>
            <a:cxnLst/>
            <a:rect l="l" t="t" r="r" b="b"/>
            <a:pathLst>
              <a:path w="2263359" h="2263359">
                <a:moveTo>
                  <a:pt x="0" y="0"/>
                </a:moveTo>
                <a:lnTo>
                  <a:pt x="2263359" y="0"/>
                </a:lnTo>
                <a:lnTo>
                  <a:pt x="2263359" y="2263359"/>
                </a:lnTo>
                <a:lnTo>
                  <a:pt x="0" y="2263359"/>
                </a:lnTo>
                <a:lnTo>
                  <a:pt x="0" y="0"/>
                </a:lnTo>
                <a:close/>
              </a:path>
            </a:pathLst>
          </a:custGeom>
          <a:blipFill>
            <a:blip r:embed="rId8"/>
            <a:stretch>
              <a:fillRect/>
            </a:stretch>
          </a:blipFill>
        </p:spPr>
        <p:txBody>
          <a:bodyPr/>
          <a:lstStyle/>
          <a:p>
            <a:endParaRPr lang="en-US"/>
          </a:p>
        </p:txBody>
      </p:sp>
      <p:sp>
        <p:nvSpPr>
          <p:cNvPr id="17" name="TextBox 17"/>
          <p:cNvSpPr txBox="1"/>
          <p:nvPr/>
        </p:nvSpPr>
        <p:spPr>
          <a:xfrm>
            <a:off x="1292697" y="2840903"/>
            <a:ext cx="7504506" cy="1406525"/>
          </a:xfrm>
          <a:prstGeom prst="rect">
            <a:avLst/>
          </a:prstGeom>
        </p:spPr>
        <p:txBody>
          <a:bodyPr lIns="0" tIns="0" rIns="0" bIns="0" rtlCol="0" anchor="t">
            <a:spAutoFit/>
          </a:bodyPr>
          <a:lstStyle/>
          <a:p>
            <a:pPr algn="just">
              <a:lnSpc>
                <a:spcPts val="2799"/>
              </a:lnSpc>
            </a:pPr>
            <a:r>
              <a:rPr lang="en-US" sz="1999">
                <a:solidFill>
                  <a:srgbClr val="000000"/>
                </a:solidFill>
                <a:latin typeface="Public Sans"/>
                <a:ea typeface="Public Sans"/>
                <a:cs typeface="Public Sans"/>
                <a:sym typeface="Public Sans"/>
              </a:rPr>
              <a:t>Thank you for joining us. Every failure in this talk came from a real pattern in applied work, and every fix is something you can use in your own classroom tomorrow. We would love to hear your questions, and your own stories of data that lied politely.</a:t>
            </a:r>
          </a:p>
        </p:txBody>
      </p:sp>
      <p:sp>
        <p:nvSpPr>
          <p:cNvPr id="18" name="TextBox 18"/>
          <p:cNvSpPr txBox="1"/>
          <p:nvPr/>
        </p:nvSpPr>
        <p:spPr>
          <a:xfrm>
            <a:off x="1283172" y="5518949"/>
            <a:ext cx="7504506" cy="701675"/>
          </a:xfrm>
          <a:prstGeom prst="rect">
            <a:avLst/>
          </a:prstGeom>
        </p:spPr>
        <p:txBody>
          <a:bodyPr lIns="0" tIns="0" rIns="0" bIns="0" rtlCol="0" anchor="t">
            <a:spAutoFit/>
          </a:bodyPr>
          <a:lstStyle/>
          <a:p>
            <a:pPr marL="0" lvl="0" indent="0" algn="just">
              <a:lnSpc>
                <a:spcPts val="2799"/>
              </a:lnSpc>
              <a:spcBef>
                <a:spcPct val="0"/>
              </a:spcBef>
            </a:pPr>
            <a:r>
              <a:rPr lang="en-US" sz="1999">
                <a:solidFill>
                  <a:srgbClr val="000000"/>
                </a:solidFill>
                <a:latin typeface="Public Sans"/>
                <a:ea typeface="Public Sans"/>
                <a:cs typeface="Public Sans"/>
                <a:sym typeface="Public Sans"/>
              </a:rPr>
              <a:t>Scan the code to explore the clinic, the simulated data, and the complete do-file. Everything is free to use in your own teaching.</a:t>
            </a:r>
          </a:p>
        </p:txBody>
      </p:sp>
      <p:sp>
        <p:nvSpPr>
          <p:cNvPr id="19" name="TextBox 19"/>
          <p:cNvSpPr txBox="1"/>
          <p:nvPr/>
        </p:nvSpPr>
        <p:spPr>
          <a:xfrm>
            <a:off x="1292697" y="5052869"/>
            <a:ext cx="7504506" cy="441968"/>
          </a:xfrm>
          <a:prstGeom prst="rect">
            <a:avLst/>
          </a:prstGeom>
        </p:spPr>
        <p:txBody>
          <a:bodyPr lIns="0" tIns="0" rIns="0" bIns="0" rtlCol="0" anchor="t">
            <a:spAutoFit/>
          </a:bodyPr>
          <a:lstStyle/>
          <a:p>
            <a:pPr algn="just">
              <a:lnSpc>
                <a:spcPts val="3586"/>
              </a:lnSpc>
            </a:pPr>
            <a:r>
              <a:rPr lang="en-US" sz="2561" b="1">
                <a:solidFill>
                  <a:srgbClr val="38A5B8"/>
                </a:solidFill>
                <a:latin typeface="Public Sans Bold"/>
                <a:ea typeface="Public Sans Bold"/>
                <a:cs typeface="Public Sans Bold"/>
                <a:sym typeface="Public Sans Bold"/>
              </a:rPr>
              <a:t>Explore Anysoma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687904" flipH="1">
            <a:off x="-839917" y="-1714924"/>
            <a:ext cx="19967835" cy="13716849"/>
          </a:xfrm>
          <a:custGeom>
            <a:avLst/>
            <a:gdLst/>
            <a:ahLst/>
            <a:cxnLst/>
            <a:rect l="l" t="t" r="r" b="b"/>
            <a:pathLst>
              <a:path w="19967835" h="13716849">
                <a:moveTo>
                  <a:pt x="17923082" y="0"/>
                </a:moveTo>
                <a:lnTo>
                  <a:pt x="0" y="3635115"/>
                </a:lnTo>
                <a:lnTo>
                  <a:pt x="2044752" y="13716848"/>
                </a:lnTo>
                <a:lnTo>
                  <a:pt x="19967834" y="10081733"/>
                </a:lnTo>
                <a:lnTo>
                  <a:pt x="17923082" y="0"/>
                </a:lnTo>
                <a:close/>
              </a:path>
            </a:pathLst>
          </a:custGeom>
          <a:blipFill>
            <a:blip r:embed="rId2"/>
            <a:stretch>
              <a:fillRect l="-1391" t="-12916" r="-8439"/>
            </a:stretch>
          </a:blipFill>
        </p:spPr>
        <p:txBody>
          <a:bodyPr/>
          <a:lstStyle/>
          <a:p>
            <a:endParaRPr lang="en-US"/>
          </a:p>
        </p:txBody>
      </p:sp>
      <p:grpSp>
        <p:nvGrpSpPr>
          <p:cNvPr id="3" name="Group 3"/>
          <p:cNvGrpSpPr/>
          <p:nvPr/>
        </p:nvGrpSpPr>
        <p:grpSpPr>
          <a:xfrm>
            <a:off x="0" y="0"/>
            <a:ext cx="18288000" cy="2891960"/>
            <a:chOff x="0" y="0"/>
            <a:chExt cx="4816593" cy="761668"/>
          </a:xfrm>
        </p:grpSpPr>
        <p:sp>
          <p:nvSpPr>
            <p:cNvPr id="4" name="Freeform 4"/>
            <p:cNvSpPr/>
            <p:nvPr/>
          </p:nvSpPr>
          <p:spPr>
            <a:xfrm>
              <a:off x="0" y="0"/>
              <a:ext cx="4816592" cy="761668"/>
            </a:xfrm>
            <a:custGeom>
              <a:avLst/>
              <a:gdLst/>
              <a:ahLst/>
              <a:cxnLst/>
              <a:rect l="l" t="t" r="r" b="b"/>
              <a:pathLst>
                <a:path w="4816592" h="761668">
                  <a:moveTo>
                    <a:pt x="0" y="0"/>
                  </a:moveTo>
                  <a:lnTo>
                    <a:pt x="4816592" y="0"/>
                  </a:lnTo>
                  <a:lnTo>
                    <a:pt x="4816592" y="761668"/>
                  </a:lnTo>
                  <a:lnTo>
                    <a:pt x="0" y="761668"/>
                  </a:lnTo>
                  <a:close/>
                </a:path>
              </a:pathLst>
            </a:custGeom>
            <a:solidFill>
              <a:srgbClr val="F2F2F2"/>
            </a:solidFill>
          </p:spPr>
          <p:txBody>
            <a:bodyPr/>
            <a:lstStyle/>
            <a:p>
              <a:endParaRPr lang="en-US"/>
            </a:p>
          </p:txBody>
        </p:sp>
        <p:sp>
          <p:nvSpPr>
            <p:cNvPr id="5" name="TextBox 5"/>
            <p:cNvSpPr txBox="1"/>
            <p:nvPr/>
          </p:nvSpPr>
          <p:spPr>
            <a:xfrm>
              <a:off x="0" y="-47625"/>
              <a:ext cx="4816593" cy="809293"/>
            </a:xfrm>
            <a:prstGeom prst="rect">
              <a:avLst/>
            </a:prstGeom>
          </p:spPr>
          <p:txBody>
            <a:bodyPr lIns="50800" tIns="50800" rIns="50800" bIns="50800" rtlCol="0" anchor="ctr"/>
            <a:lstStyle/>
            <a:p>
              <a:pPr algn="ctr">
                <a:lnSpc>
                  <a:spcPts val="3258"/>
                </a:lnSpc>
              </a:pPr>
              <a:endParaRPr/>
            </a:p>
          </p:txBody>
        </p:sp>
      </p:grpSp>
      <p:grpSp>
        <p:nvGrpSpPr>
          <p:cNvPr id="6" name="Group 6"/>
          <p:cNvGrpSpPr/>
          <p:nvPr/>
        </p:nvGrpSpPr>
        <p:grpSpPr>
          <a:xfrm>
            <a:off x="4356888" y="-215362"/>
            <a:ext cx="9574225" cy="4787112"/>
            <a:chOff x="0" y="0"/>
            <a:chExt cx="6350000" cy="3175000"/>
          </a:xfrm>
        </p:grpSpPr>
        <p:sp>
          <p:nvSpPr>
            <p:cNvPr id="7" name="Freeform 7"/>
            <p:cNvSpPr/>
            <p:nvPr/>
          </p:nvSpPr>
          <p:spPr>
            <a:xfrm>
              <a:off x="0" y="0"/>
              <a:ext cx="6350000" cy="3175000"/>
            </a:xfrm>
            <a:custGeom>
              <a:avLst/>
              <a:gdLst/>
              <a:ahLst/>
              <a:cxnLst/>
              <a:rect l="l" t="t" r="r" b="b"/>
              <a:pathLst>
                <a:path w="6350000" h="3175000">
                  <a:moveTo>
                    <a:pt x="3175000" y="3175000"/>
                  </a:moveTo>
                  <a:cubicBezTo>
                    <a:pt x="1421498" y="3175000"/>
                    <a:pt x="0" y="1753502"/>
                    <a:pt x="0" y="0"/>
                  </a:cubicBezTo>
                  <a:lnTo>
                    <a:pt x="6350000" y="0"/>
                  </a:lnTo>
                  <a:cubicBezTo>
                    <a:pt x="6350000" y="1753502"/>
                    <a:pt x="4928502" y="3175000"/>
                    <a:pt x="3175000" y="3175000"/>
                  </a:cubicBezTo>
                  <a:close/>
                </a:path>
              </a:pathLst>
            </a:custGeom>
            <a:blipFill>
              <a:blip r:embed="rId3"/>
              <a:stretch>
                <a:fillRect t="-16625" r="-10606" b="-30757"/>
              </a:stretch>
            </a:blipFill>
            <a:ln w="190500" cap="sq">
              <a:solidFill>
                <a:srgbClr val="0E62F2"/>
              </a:solidFill>
              <a:prstDash val="solid"/>
              <a:miter/>
            </a:ln>
          </p:spPr>
          <p:txBody>
            <a:bodyPr/>
            <a:lstStyle/>
            <a:p>
              <a:endParaRPr lang="en-US"/>
            </a:p>
          </p:txBody>
        </p:sp>
      </p:grpSp>
      <p:sp>
        <p:nvSpPr>
          <p:cNvPr id="8" name="Freeform 8"/>
          <p:cNvSpPr/>
          <p:nvPr/>
        </p:nvSpPr>
        <p:spPr>
          <a:xfrm rot="3441647">
            <a:off x="15731462" y="4847411"/>
            <a:ext cx="6394424" cy="6386431"/>
          </a:xfrm>
          <a:custGeom>
            <a:avLst/>
            <a:gdLst/>
            <a:ahLst/>
            <a:cxnLst/>
            <a:rect l="l" t="t" r="r" b="b"/>
            <a:pathLst>
              <a:path w="6394424" h="6386431">
                <a:moveTo>
                  <a:pt x="0" y="0"/>
                </a:moveTo>
                <a:lnTo>
                  <a:pt x="6394424" y="0"/>
                </a:lnTo>
                <a:lnTo>
                  <a:pt x="6394424" y="6386431"/>
                </a:lnTo>
                <a:lnTo>
                  <a:pt x="0" y="6386431"/>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9" name="Freeform 9"/>
          <p:cNvSpPr/>
          <p:nvPr/>
        </p:nvSpPr>
        <p:spPr>
          <a:xfrm rot="-3444000" flipH="1">
            <a:off x="-3838550" y="4847411"/>
            <a:ext cx="6394424" cy="6386431"/>
          </a:xfrm>
          <a:custGeom>
            <a:avLst/>
            <a:gdLst/>
            <a:ahLst/>
            <a:cxnLst/>
            <a:rect l="l" t="t" r="r" b="b"/>
            <a:pathLst>
              <a:path w="6394424" h="6386431">
                <a:moveTo>
                  <a:pt x="6394424" y="0"/>
                </a:moveTo>
                <a:lnTo>
                  <a:pt x="0" y="0"/>
                </a:lnTo>
                <a:lnTo>
                  <a:pt x="0" y="6386431"/>
                </a:lnTo>
                <a:lnTo>
                  <a:pt x="6394424" y="6386431"/>
                </a:lnTo>
                <a:lnTo>
                  <a:pt x="6394424"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grpSp>
        <p:nvGrpSpPr>
          <p:cNvPr id="10" name="Group 10"/>
          <p:cNvGrpSpPr/>
          <p:nvPr/>
        </p:nvGrpSpPr>
        <p:grpSpPr>
          <a:xfrm>
            <a:off x="1028700" y="9921148"/>
            <a:ext cx="16230600" cy="3086100"/>
            <a:chOff x="0" y="0"/>
            <a:chExt cx="4274726" cy="812800"/>
          </a:xfrm>
        </p:grpSpPr>
        <p:sp>
          <p:nvSpPr>
            <p:cNvPr id="11" name="Freeform 11"/>
            <p:cNvSpPr/>
            <p:nvPr/>
          </p:nvSpPr>
          <p:spPr>
            <a:xfrm>
              <a:off x="0" y="0"/>
              <a:ext cx="4274726" cy="812800"/>
            </a:xfrm>
            <a:custGeom>
              <a:avLst/>
              <a:gdLst/>
              <a:ahLst/>
              <a:cxnLst/>
              <a:rect l="l" t="t" r="r" b="b"/>
              <a:pathLst>
                <a:path w="4274726" h="812800">
                  <a:moveTo>
                    <a:pt x="0" y="0"/>
                  </a:moveTo>
                  <a:lnTo>
                    <a:pt x="4274726" y="0"/>
                  </a:lnTo>
                  <a:lnTo>
                    <a:pt x="4274726" y="812800"/>
                  </a:lnTo>
                  <a:lnTo>
                    <a:pt x="0" y="812800"/>
                  </a:lnTo>
                  <a:close/>
                </a:path>
              </a:pathLst>
            </a:custGeom>
            <a:solidFill>
              <a:srgbClr val="0E62F2"/>
            </a:solidFill>
          </p:spPr>
          <p:txBody>
            <a:bodyPr/>
            <a:lstStyle/>
            <a:p>
              <a:endParaRPr lang="en-US"/>
            </a:p>
          </p:txBody>
        </p:sp>
        <p:sp>
          <p:nvSpPr>
            <p:cNvPr id="12" name="TextBox 12"/>
            <p:cNvSpPr txBox="1"/>
            <p:nvPr/>
          </p:nvSpPr>
          <p:spPr>
            <a:xfrm>
              <a:off x="0" y="-47625"/>
              <a:ext cx="4274726" cy="860425"/>
            </a:xfrm>
            <a:prstGeom prst="rect">
              <a:avLst/>
            </a:prstGeom>
          </p:spPr>
          <p:txBody>
            <a:bodyPr lIns="50800" tIns="50800" rIns="50800" bIns="50800" rtlCol="0" anchor="ctr"/>
            <a:lstStyle/>
            <a:p>
              <a:pPr algn="ctr">
                <a:lnSpc>
                  <a:spcPts val="3258"/>
                </a:lnSpc>
              </a:pPr>
              <a:endParaRPr/>
            </a:p>
          </p:txBody>
        </p:sp>
      </p:grpSp>
      <p:grpSp>
        <p:nvGrpSpPr>
          <p:cNvPr id="13" name="Group 13"/>
          <p:cNvGrpSpPr/>
          <p:nvPr/>
        </p:nvGrpSpPr>
        <p:grpSpPr>
          <a:xfrm>
            <a:off x="2743777" y="6798319"/>
            <a:ext cx="13352896" cy="2459981"/>
            <a:chOff x="0" y="0"/>
            <a:chExt cx="2738719" cy="504549"/>
          </a:xfrm>
        </p:grpSpPr>
        <p:sp>
          <p:nvSpPr>
            <p:cNvPr id="14" name="Freeform 14"/>
            <p:cNvSpPr/>
            <p:nvPr/>
          </p:nvSpPr>
          <p:spPr>
            <a:xfrm>
              <a:off x="0" y="0"/>
              <a:ext cx="2738719" cy="504549"/>
            </a:xfrm>
            <a:custGeom>
              <a:avLst/>
              <a:gdLst/>
              <a:ahLst/>
              <a:cxnLst/>
              <a:rect l="l" t="t" r="r" b="b"/>
              <a:pathLst>
                <a:path w="2738719" h="504549">
                  <a:moveTo>
                    <a:pt x="13915" y="0"/>
                  </a:moveTo>
                  <a:lnTo>
                    <a:pt x="2724804" y="0"/>
                  </a:lnTo>
                  <a:cubicBezTo>
                    <a:pt x="2732489" y="0"/>
                    <a:pt x="2738719" y="6230"/>
                    <a:pt x="2738719" y="13915"/>
                  </a:cubicBezTo>
                  <a:lnTo>
                    <a:pt x="2738719" y="490634"/>
                  </a:lnTo>
                  <a:cubicBezTo>
                    <a:pt x="2738719" y="494325"/>
                    <a:pt x="2737253" y="497864"/>
                    <a:pt x="2734643" y="500474"/>
                  </a:cubicBezTo>
                  <a:cubicBezTo>
                    <a:pt x="2732033" y="503083"/>
                    <a:pt x="2728494" y="504549"/>
                    <a:pt x="2724804" y="504549"/>
                  </a:cubicBezTo>
                  <a:lnTo>
                    <a:pt x="13915" y="504549"/>
                  </a:lnTo>
                  <a:cubicBezTo>
                    <a:pt x="10225" y="504549"/>
                    <a:pt x="6685" y="503083"/>
                    <a:pt x="4076" y="500474"/>
                  </a:cubicBezTo>
                  <a:cubicBezTo>
                    <a:pt x="1466" y="497864"/>
                    <a:pt x="0" y="494325"/>
                    <a:pt x="0" y="490634"/>
                  </a:cubicBezTo>
                  <a:lnTo>
                    <a:pt x="0" y="13915"/>
                  </a:lnTo>
                  <a:cubicBezTo>
                    <a:pt x="0" y="10225"/>
                    <a:pt x="1466" y="6685"/>
                    <a:pt x="4076" y="4076"/>
                  </a:cubicBezTo>
                  <a:cubicBezTo>
                    <a:pt x="6685" y="1466"/>
                    <a:pt x="10225" y="0"/>
                    <a:pt x="13915" y="0"/>
                  </a:cubicBezTo>
                  <a:close/>
                </a:path>
              </a:pathLst>
            </a:custGeom>
            <a:ln w="66675" cap="rnd">
              <a:solidFill>
                <a:srgbClr val="0E62F2"/>
              </a:solidFill>
              <a:prstDash val="solid"/>
              <a:round/>
            </a:ln>
          </p:spPr>
          <p:txBody>
            <a:bodyPr/>
            <a:lstStyle/>
            <a:p>
              <a:endParaRPr lang="en-US"/>
            </a:p>
          </p:txBody>
        </p:sp>
        <p:sp>
          <p:nvSpPr>
            <p:cNvPr id="15" name="TextBox 15"/>
            <p:cNvSpPr txBox="1"/>
            <p:nvPr/>
          </p:nvSpPr>
          <p:spPr>
            <a:xfrm>
              <a:off x="0" y="-47625"/>
              <a:ext cx="2738719" cy="552174"/>
            </a:xfrm>
            <a:prstGeom prst="rect">
              <a:avLst/>
            </a:prstGeom>
          </p:spPr>
          <p:txBody>
            <a:bodyPr lIns="55632" tIns="55632" rIns="55632" bIns="55632" rtlCol="0" anchor="ctr"/>
            <a:lstStyle/>
            <a:p>
              <a:pPr algn="ctr">
                <a:lnSpc>
                  <a:spcPts val="3257"/>
                </a:lnSpc>
              </a:pPr>
              <a:endParaRPr/>
            </a:p>
          </p:txBody>
        </p:sp>
      </p:grpSp>
      <p:sp>
        <p:nvSpPr>
          <p:cNvPr id="16" name="TextBox 16"/>
          <p:cNvSpPr txBox="1"/>
          <p:nvPr/>
        </p:nvSpPr>
        <p:spPr>
          <a:xfrm>
            <a:off x="11192127" y="7180538"/>
            <a:ext cx="4438124" cy="444469"/>
          </a:xfrm>
          <a:prstGeom prst="rect">
            <a:avLst/>
          </a:prstGeom>
        </p:spPr>
        <p:txBody>
          <a:bodyPr lIns="0" tIns="0" rIns="0" bIns="0" rtlCol="0" anchor="t">
            <a:spAutoFit/>
          </a:bodyPr>
          <a:lstStyle/>
          <a:p>
            <a:pPr algn="just">
              <a:lnSpc>
                <a:spcPts val="3595"/>
              </a:lnSpc>
            </a:pPr>
            <a:r>
              <a:rPr lang="en-US" sz="2568">
                <a:solidFill>
                  <a:srgbClr val="000000"/>
                </a:solidFill>
                <a:latin typeface="Public Sans"/>
                <a:ea typeface="Public Sans"/>
                <a:cs typeface="Public Sans"/>
                <a:sym typeface="Public Sans"/>
              </a:rPr>
              <a:t>Paris Johnson, DrPH</a:t>
            </a:r>
          </a:p>
        </p:txBody>
      </p:sp>
      <p:sp>
        <p:nvSpPr>
          <p:cNvPr id="17" name="TextBox 17"/>
          <p:cNvSpPr txBox="1"/>
          <p:nvPr/>
        </p:nvSpPr>
        <p:spPr>
          <a:xfrm>
            <a:off x="10377259" y="7855969"/>
            <a:ext cx="5409674" cy="444469"/>
          </a:xfrm>
          <a:prstGeom prst="rect">
            <a:avLst/>
          </a:prstGeom>
        </p:spPr>
        <p:txBody>
          <a:bodyPr lIns="0" tIns="0" rIns="0" bIns="0" rtlCol="0" anchor="t">
            <a:spAutoFit/>
          </a:bodyPr>
          <a:lstStyle/>
          <a:p>
            <a:pPr algn="just">
              <a:lnSpc>
                <a:spcPts val="3595"/>
              </a:lnSpc>
            </a:pPr>
            <a:r>
              <a:rPr lang="en-US" sz="2568">
                <a:solidFill>
                  <a:srgbClr val="000000"/>
                </a:solidFill>
                <a:latin typeface="Public Sans"/>
                <a:ea typeface="Public Sans"/>
                <a:cs typeface="Public Sans"/>
                <a:sym typeface="Public Sans"/>
              </a:rPr>
              <a:t>paris.johnson@baltimorecity.gov</a:t>
            </a:r>
          </a:p>
        </p:txBody>
      </p:sp>
      <p:sp>
        <p:nvSpPr>
          <p:cNvPr id="18" name="TextBox 18"/>
          <p:cNvSpPr txBox="1"/>
          <p:nvPr/>
        </p:nvSpPr>
        <p:spPr>
          <a:xfrm>
            <a:off x="4831276" y="7114793"/>
            <a:ext cx="4483946" cy="444469"/>
          </a:xfrm>
          <a:prstGeom prst="rect">
            <a:avLst/>
          </a:prstGeom>
        </p:spPr>
        <p:txBody>
          <a:bodyPr lIns="0" tIns="0" rIns="0" bIns="0" rtlCol="0" anchor="t">
            <a:spAutoFit/>
          </a:bodyPr>
          <a:lstStyle/>
          <a:p>
            <a:pPr algn="just">
              <a:lnSpc>
                <a:spcPts val="3595"/>
              </a:lnSpc>
            </a:pPr>
            <a:r>
              <a:rPr lang="en-US" sz="2568">
                <a:solidFill>
                  <a:srgbClr val="000000"/>
                </a:solidFill>
                <a:latin typeface="Public Sans"/>
                <a:ea typeface="Public Sans"/>
                <a:cs typeface="Public Sans"/>
                <a:sym typeface="Public Sans"/>
              </a:rPr>
              <a:t>George Anyumba, DrPH</a:t>
            </a:r>
          </a:p>
        </p:txBody>
      </p:sp>
      <p:sp>
        <p:nvSpPr>
          <p:cNvPr id="19" name="TextBox 19"/>
          <p:cNvSpPr txBox="1"/>
          <p:nvPr/>
        </p:nvSpPr>
        <p:spPr>
          <a:xfrm>
            <a:off x="3876361" y="7888586"/>
            <a:ext cx="5543864" cy="444469"/>
          </a:xfrm>
          <a:prstGeom prst="rect">
            <a:avLst/>
          </a:prstGeom>
        </p:spPr>
        <p:txBody>
          <a:bodyPr lIns="0" tIns="0" rIns="0" bIns="0" rtlCol="0" anchor="t">
            <a:spAutoFit/>
          </a:bodyPr>
          <a:lstStyle/>
          <a:p>
            <a:pPr algn="just">
              <a:lnSpc>
                <a:spcPts val="3595"/>
              </a:lnSpc>
            </a:pPr>
            <a:r>
              <a:rPr lang="en-US" sz="2568">
                <a:solidFill>
                  <a:srgbClr val="000000"/>
                </a:solidFill>
                <a:latin typeface="Public Sans"/>
                <a:ea typeface="Public Sans"/>
                <a:cs typeface="Public Sans"/>
                <a:sym typeface="Public Sans"/>
              </a:rPr>
              <a:t>george.anyumba@baltimorecity.gov</a:t>
            </a:r>
          </a:p>
        </p:txBody>
      </p:sp>
      <p:sp>
        <p:nvSpPr>
          <p:cNvPr id="20" name="TextBox 20"/>
          <p:cNvSpPr txBox="1"/>
          <p:nvPr/>
        </p:nvSpPr>
        <p:spPr>
          <a:xfrm>
            <a:off x="5444679" y="5156278"/>
            <a:ext cx="7398643" cy="1251135"/>
          </a:xfrm>
          <a:prstGeom prst="rect">
            <a:avLst/>
          </a:prstGeom>
        </p:spPr>
        <p:txBody>
          <a:bodyPr lIns="0" tIns="0" rIns="0" bIns="0" rtlCol="0" anchor="t">
            <a:spAutoFit/>
          </a:bodyPr>
          <a:lstStyle/>
          <a:p>
            <a:pPr marL="0" lvl="0" indent="0" algn="ctr">
              <a:lnSpc>
                <a:spcPts val="9548"/>
              </a:lnSpc>
              <a:spcBef>
                <a:spcPct val="0"/>
              </a:spcBef>
            </a:pPr>
            <a:r>
              <a:rPr lang="en-US" sz="9007" b="1">
                <a:solidFill>
                  <a:srgbClr val="38A5B8"/>
                </a:solidFill>
                <a:latin typeface="Aileron Ultra-Bold"/>
                <a:ea typeface="Aileron Ultra-Bold"/>
                <a:cs typeface="Aileron Ultra-Bold"/>
                <a:sym typeface="Aileron Ultra-Bold"/>
              </a:rPr>
              <a:t>Thank You</a:t>
            </a:r>
          </a:p>
        </p:txBody>
      </p:sp>
      <p:sp>
        <p:nvSpPr>
          <p:cNvPr id="21" name="Freeform 21"/>
          <p:cNvSpPr/>
          <p:nvPr/>
        </p:nvSpPr>
        <p:spPr>
          <a:xfrm>
            <a:off x="3252246" y="7847223"/>
            <a:ext cx="519112" cy="519112"/>
          </a:xfrm>
          <a:custGeom>
            <a:avLst/>
            <a:gdLst/>
            <a:ahLst/>
            <a:cxnLst/>
            <a:rect l="l" t="t" r="r" b="b"/>
            <a:pathLst>
              <a:path w="519112" h="519112">
                <a:moveTo>
                  <a:pt x="0" y="0"/>
                </a:moveTo>
                <a:lnTo>
                  <a:pt x="519112" y="0"/>
                </a:lnTo>
                <a:lnTo>
                  <a:pt x="519112" y="519112"/>
                </a:lnTo>
                <a:lnTo>
                  <a:pt x="0" y="51911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2" name="Freeform 22"/>
          <p:cNvSpPr/>
          <p:nvPr/>
        </p:nvSpPr>
        <p:spPr>
          <a:xfrm>
            <a:off x="9644075" y="7040149"/>
            <a:ext cx="519112" cy="519112"/>
          </a:xfrm>
          <a:custGeom>
            <a:avLst/>
            <a:gdLst/>
            <a:ahLst/>
            <a:cxnLst/>
            <a:rect l="l" t="t" r="r" b="b"/>
            <a:pathLst>
              <a:path w="519112" h="519112">
                <a:moveTo>
                  <a:pt x="0" y="0"/>
                </a:moveTo>
                <a:lnTo>
                  <a:pt x="519112" y="0"/>
                </a:lnTo>
                <a:lnTo>
                  <a:pt x="519112" y="519113"/>
                </a:lnTo>
                <a:lnTo>
                  <a:pt x="0" y="51911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3" name="Freeform 23"/>
          <p:cNvSpPr/>
          <p:nvPr/>
        </p:nvSpPr>
        <p:spPr>
          <a:xfrm>
            <a:off x="3252246" y="7040149"/>
            <a:ext cx="519112" cy="519112"/>
          </a:xfrm>
          <a:custGeom>
            <a:avLst/>
            <a:gdLst/>
            <a:ahLst/>
            <a:cxnLst/>
            <a:rect l="l" t="t" r="r" b="b"/>
            <a:pathLst>
              <a:path w="519112" h="519112">
                <a:moveTo>
                  <a:pt x="0" y="0"/>
                </a:moveTo>
                <a:lnTo>
                  <a:pt x="519112" y="0"/>
                </a:lnTo>
                <a:lnTo>
                  <a:pt x="519112" y="519113"/>
                </a:lnTo>
                <a:lnTo>
                  <a:pt x="0" y="51911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4" name="Freeform 24"/>
          <p:cNvSpPr/>
          <p:nvPr/>
        </p:nvSpPr>
        <p:spPr>
          <a:xfrm>
            <a:off x="544623" y="475304"/>
            <a:ext cx="1615855" cy="970675"/>
          </a:xfrm>
          <a:custGeom>
            <a:avLst/>
            <a:gdLst/>
            <a:ahLst/>
            <a:cxnLst/>
            <a:rect l="l" t="t" r="r" b="b"/>
            <a:pathLst>
              <a:path w="1615855" h="970675">
                <a:moveTo>
                  <a:pt x="0" y="0"/>
                </a:moveTo>
                <a:lnTo>
                  <a:pt x="1615854" y="0"/>
                </a:lnTo>
                <a:lnTo>
                  <a:pt x="1615854" y="970676"/>
                </a:lnTo>
                <a:lnTo>
                  <a:pt x="0" y="970676"/>
                </a:lnTo>
                <a:lnTo>
                  <a:pt x="0" y="0"/>
                </a:lnTo>
                <a:close/>
              </a:path>
            </a:pathLst>
          </a:custGeom>
          <a:blipFill>
            <a:blip r:embed="rId8"/>
            <a:stretch>
              <a:fillRect/>
            </a:stretch>
          </a:blipFill>
        </p:spPr>
        <p:txBody>
          <a:bodyPr/>
          <a:lstStyle/>
          <a:p>
            <a:endParaRPr lang="en-US"/>
          </a:p>
        </p:txBody>
      </p:sp>
      <p:sp>
        <p:nvSpPr>
          <p:cNvPr id="25" name="Freeform 25"/>
          <p:cNvSpPr/>
          <p:nvPr/>
        </p:nvSpPr>
        <p:spPr>
          <a:xfrm>
            <a:off x="9644075" y="7913119"/>
            <a:ext cx="519112" cy="519112"/>
          </a:xfrm>
          <a:custGeom>
            <a:avLst/>
            <a:gdLst/>
            <a:ahLst/>
            <a:cxnLst/>
            <a:rect l="l" t="t" r="r" b="b"/>
            <a:pathLst>
              <a:path w="519112" h="519112">
                <a:moveTo>
                  <a:pt x="0" y="0"/>
                </a:moveTo>
                <a:lnTo>
                  <a:pt x="519112" y="0"/>
                </a:lnTo>
                <a:lnTo>
                  <a:pt x="519112" y="519113"/>
                </a:lnTo>
                <a:lnTo>
                  <a:pt x="0" y="51911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6562</Words>
  <Application>Microsoft Office PowerPoint</Application>
  <PresentationFormat>Custom</PresentationFormat>
  <Paragraphs>434</Paragraphs>
  <Slides>15</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Aileron Ultra-Bold</vt:lpstr>
      <vt:lpstr>Arial</vt:lpstr>
      <vt:lpstr>Calibri</vt:lpstr>
      <vt:lpstr>Public Sans</vt:lpstr>
      <vt:lpstr>Public Sans Italics</vt:lpstr>
      <vt:lpstr>Public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STATA 2026, Boston MA</dc:title>
  <cp:lastModifiedBy>Johnson, Paris (BCHD)</cp:lastModifiedBy>
  <cp:revision>2</cp:revision>
  <dcterms:created xsi:type="dcterms:W3CDTF">2006-08-16T00:00:00Z</dcterms:created>
  <dcterms:modified xsi:type="dcterms:W3CDTF">2026-10-01T13:00:38Z</dcterms:modified>
  <dc:identifier>DAHWVWP9b6c</dc:identifier>
</cp:coreProperties>
</file>