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8" r:id="rId2"/>
  </p:sldMasterIdLst>
  <p:notesMasterIdLst>
    <p:notesMasterId r:id="rId14"/>
  </p:notesMasterIdLst>
  <p:handoutMasterIdLst>
    <p:handoutMasterId r:id="rId15"/>
  </p:handoutMasterIdLst>
  <p:sldIdLst>
    <p:sldId id="256" r:id="rId3"/>
    <p:sldId id="333" r:id="rId4"/>
    <p:sldId id="334" r:id="rId5"/>
    <p:sldId id="341" r:id="rId6"/>
    <p:sldId id="335" r:id="rId7"/>
    <p:sldId id="336" r:id="rId8"/>
    <p:sldId id="337" r:id="rId9"/>
    <p:sldId id="338" r:id="rId10"/>
    <p:sldId id="339" r:id="rId11"/>
    <p:sldId id="342" r:id="rId12"/>
    <p:sldId id="343" r:id="rId13"/>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274A"/>
    <a:srgbClr val="0027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67" autoAdjust="0"/>
    <p:restoredTop sz="77853"/>
  </p:normalViewPr>
  <p:slideViewPr>
    <p:cSldViewPr snapToGrid="0">
      <p:cViewPr varScale="1">
        <p:scale>
          <a:sx n="52" d="100"/>
          <a:sy n="52" d="100"/>
        </p:scale>
        <p:origin x="192" y="960"/>
      </p:cViewPr>
      <p:guideLst/>
    </p:cSldViewPr>
  </p:slideViewPr>
  <p:notesTextViewPr>
    <p:cViewPr>
      <p:scale>
        <a:sx n="1" d="1"/>
        <a:sy n="1" d="1"/>
      </p:scale>
      <p:origin x="0" y="-1480"/>
    </p:cViewPr>
  </p:notesTextViewPr>
  <p:notesViewPr>
    <p:cSldViewPr snapToGrid="0">
      <p:cViewPr varScale="1">
        <p:scale>
          <a:sx n="94" d="100"/>
          <a:sy n="94" d="100"/>
        </p:scale>
        <p:origin x="4344"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41639BA-C7DC-6EB6-ECD9-9791BF24C89D}"/>
              </a:ext>
            </a:extLst>
          </p:cNvPr>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0774251-BEEE-5C1E-9CFE-95292D81C958}"/>
              </a:ext>
            </a:extLst>
          </p:cNvPr>
          <p:cNvSpPr>
            <a:spLocks noGrp="1"/>
          </p:cNvSpPr>
          <p:nvPr>
            <p:ph type="dt" sz="quarter" idx="1"/>
          </p:nvPr>
        </p:nvSpPr>
        <p:spPr>
          <a:xfrm>
            <a:off x="3978275" y="0"/>
            <a:ext cx="3043238" cy="466725"/>
          </a:xfrm>
          <a:prstGeom prst="rect">
            <a:avLst/>
          </a:prstGeom>
        </p:spPr>
        <p:txBody>
          <a:bodyPr vert="horz" lIns="91440" tIns="45720" rIns="91440" bIns="45720" rtlCol="0"/>
          <a:lstStyle>
            <a:lvl1pPr algn="r">
              <a:defRPr sz="1200"/>
            </a:lvl1pPr>
          </a:lstStyle>
          <a:p>
            <a:fld id="{63CE447B-0589-DC41-BBEF-239F580D160F}" type="datetimeFigureOut">
              <a:rPr lang="en-US" smtClean="0"/>
              <a:t>9/30/26</a:t>
            </a:fld>
            <a:endParaRPr lang="en-US"/>
          </a:p>
        </p:txBody>
      </p:sp>
      <p:sp>
        <p:nvSpPr>
          <p:cNvPr id="4" name="Footer Placeholder 3">
            <a:extLst>
              <a:ext uri="{FF2B5EF4-FFF2-40B4-BE49-F238E27FC236}">
                <a16:creationId xmlns:a16="http://schemas.microsoft.com/office/drawing/2014/main" id="{2761A71C-78AC-953F-9C8D-467DCA51993F}"/>
              </a:ext>
            </a:extLst>
          </p:cNvPr>
          <p:cNvSpPr>
            <a:spLocks noGrp="1"/>
          </p:cNvSpPr>
          <p:nvPr>
            <p:ph type="ftr" sz="quarter" idx="2"/>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480D76C-859A-A66B-6EE7-E8E77D73A701}"/>
              </a:ext>
            </a:extLst>
          </p:cNvPr>
          <p:cNvSpPr>
            <a:spLocks noGrp="1"/>
          </p:cNvSpPr>
          <p:nvPr>
            <p:ph type="sldNum" sz="quarter" idx="3"/>
          </p:nvPr>
        </p:nvSpPr>
        <p:spPr>
          <a:xfrm>
            <a:off x="3978275" y="8842375"/>
            <a:ext cx="3043238" cy="466725"/>
          </a:xfrm>
          <a:prstGeom prst="rect">
            <a:avLst/>
          </a:prstGeom>
        </p:spPr>
        <p:txBody>
          <a:bodyPr vert="horz" lIns="91440" tIns="45720" rIns="91440" bIns="45720" rtlCol="0" anchor="b"/>
          <a:lstStyle>
            <a:lvl1pPr algn="r">
              <a:defRPr sz="1200"/>
            </a:lvl1pPr>
          </a:lstStyle>
          <a:p>
            <a:fld id="{40C0814D-397B-964C-A12F-E992F11EA35B}" type="slidenum">
              <a:rPr lang="en-US" smtClean="0"/>
              <a:t>‹#›</a:t>
            </a:fld>
            <a:endParaRPr lang="en-US"/>
          </a:p>
        </p:txBody>
      </p:sp>
    </p:spTree>
    <p:extLst>
      <p:ext uri="{BB962C8B-B14F-4D97-AF65-F5344CB8AC3E}">
        <p14:creationId xmlns:p14="http://schemas.microsoft.com/office/powerpoint/2010/main" val="202215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FFE821DF-AD02-3049-B99E-7B804ED97798}" type="datetimeFigureOut">
              <a:rPr lang="en-US" smtClean="0"/>
              <a:t>9/30/26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D496059B-D143-414A-96B9-04431A64FE2F}" type="slidenum">
              <a:rPr lang="en-US" smtClean="0"/>
              <a:t>‹#›</a:t>
            </a:fld>
            <a:endParaRPr lang="en-US"/>
          </a:p>
        </p:txBody>
      </p:sp>
    </p:spTree>
    <p:extLst>
      <p:ext uri="{BB962C8B-B14F-4D97-AF65-F5344CB8AC3E}">
        <p14:creationId xmlns:p14="http://schemas.microsoft.com/office/powerpoint/2010/main" val="3653332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96714ef755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g96714ef755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Hello, I'm Inah Ko from the University of Michigan.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Today I'll share a workflow I developed to move survey data from Qualtrics to a formatted Word report, using Stata as the central working environment.</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 workflow uses Python and R where they are useful, but Stata coordinates the overall process.</a:t>
            </a:r>
          </a:p>
          <a:p>
            <a:pPr marL="171450" lvl="0" indent="-171450" algn="l" rtl="0">
              <a:lnSpc>
                <a:spcPct val="115000"/>
              </a:lnSpc>
              <a:spcBef>
                <a:spcPts val="0"/>
              </a:spcBef>
              <a:spcAft>
                <a:spcPts val="0"/>
              </a:spcAft>
              <a:buFont typeface="Arial" panose="020B0604020202020204" pitchFamily="34" charset="0"/>
              <a:buChar char="•"/>
            </a:pPr>
            <a:r>
              <a:rPr lang="en-US" sz="1200" kern="1200" dirty="0">
                <a:solidFill>
                  <a:schemeClr val="tx1"/>
                </a:solidFill>
                <a:effectLst/>
                <a:latin typeface="+mn-lt"/>
                <a:ea typeface="+mn-ea"/>
                <a:cs typeface="+mn-cs"/>
              </a:rPr>
              <a:t>So let me start with why I built this</a:t>
            </a:r>
            <a:r>
              <a:rPr lang="en-US" sz="1100" dirty="0">
                <a:effectLst/>
              </a:rPr>
              <a:t> </a:t>
            </a:r>
            <a:endParaRPr sz="1100" b="0" dirty="0">
              <a:solidFill>
                <a:srgbClr val="000000"/>
              </a:solidFill>
            </a:endParaRPr>
          </a:p>
        </p:txBody>
      </p:sp>
      <p:sp>
        <p:nvSpPr>
          <p:cNvPr id="45" name="Google Shape;45;g96714ef755_0_16:notes"/>
          <p:cNvSpPr txBox="1">
            <a:spLocks noGrp="1"/>
          </p:cNvSpPr>
          <p:nvPr>
            <p:ph type="sldNum" idx="12"/>
          </p:nvPr>
        </p:nvSpPr>
        <p:spPr>
          <a:xfrm>
            <a:off x="6095999" y="8809442"/>
            <a:ext cx="760500" cy="3345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This is the basic workflow – repeating</a:t>
            </a:r>
          </a:p>
          <a:p>
            <a:pPr marL="171450" lvl="0" indent="-171450">
              <a:buFont typeface="Arial" panose="020B0604020202020204" pitchFamily="34" charset="0"/>
              <a:buChar char="•"/>
            </a:pPr>
            <a:r>
              <a:rPr lang="en-US" dirty="0"/>
              <a:t>None of these steps…, but I was repeating the </a:t>
            </a:r>
            <a:r>
              <a:rPr lang="en-US" dirty="0" err="1"/>
              <a:t>same..across</a:t>
            </a:r>
            <a:r>
              <a:rPr lang="en-US" dirty="0"/>
              <a:t>…,and even small change meant</a:t>
            </a:r>
          </a:p>
          <a:p>
            <a:pPr marL="171450" lvl="0" indent="-171450">
              <a:buFont typeface="Arial" panose="020B0604020202020204" pitchFamily="34" charset="0"/>
              <a:buChar char="•"/>
            </a:pPr>
            <a:r>
              <a:rPr lang="en-US" dirty="0"/>
              <a:t>And if I reuse the old…might still run, ..no longer match</a:t>
            </a:r>
          </a:p>
          <a:p>
            <a:pPr marL="171450" lvl="0" indent="-171450">
              <a:buFont typeface="Arial" panose="020B0604020202020204" pitchFamily="34" charset="0"/>
              <a:buChar char="•"/>
            </a:pPr>
            <a:r>
              <a:rPr lang="en-US" dirty="0"/>
              <a:t>So I wanted a workflow that uses the current survey info directly, instead of me checking…rewriting</a:t>
            </a:r>
          </a:p>
          <a:p>
            <a:pPr marL="171450" lvl="0" indent="-171450">
              <a:buFont typeface="Arial" panose="020B0604020202020204" pitchFamily="34" charset="0"/>
              <a:buChar char="•"/>
            </a:pPr>
            <a:r>
              <a:rPr lang="en-US" dirty="0"/>
              <a:t>This is how I organized the workflow</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96059B-D143-414A-96B9-04431A64FE2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95735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 have mainly used Stata, but preferred R, </a:t>
            </a:r>
            <a:r>
              <a:rPr lang="en-US" dirty="0" err="1"/>
              <a:t>because..flexible</a:t>
            </a:r>
            <a:endParaRPr lang="en-US" dirty="0"/>
          </a:p>
          <a:p>
            <a:pPr marL="171450" indent="-171450">
              <a:buFont typeface="Arial" panose="020B0604020202020204" pitchFamily="34" charset="0"/>
              <a:buChar char="•"/>
            </a:pPr>
            <a:r>
              <a:rPr lang="en-US" dirty="0"/>
              <a:t>Then, when I started automating…Python, communicating API</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 also used it to read the Qualtrics QSF file, which contains the survey metadata in JSON format.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So I kept Stata at the center and used R and Python where they were most useful.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Python runs inside the do-file through Stata's built-in Python integration, and R is called from Stata as an external script.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Before I walk through the workflow, I want to briefly explain how I used generative AI while developing the code.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D496059B-D143-414A-96B9-04431A64FE2F}" type="slidenum">
              <a:rPr lang="en-US" smtClean="0"/>
              <a:t>3</a:t>
            </a:fld>
            <a:endParaRPr lang="en-US"/>
          </a:p>
        </p:txBody>
      </p:sp>
    </p:spTree>
    <p:extLst>
      <p:ext uri="{BB962C8B-B14F-4D97-AF65-F5344CB8AC3E}">
        <p14:creationId xmlns:p14="http://schemas.microsoft.com/office/powerpoint/2010/main" val="3395867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I designed + validated, AI = coding assistant</a:t>
            </a:r>
          </a:p>
          <a:p>
            <a:pPr marL="171450" lvl="0" indent="-171450">
              <a:buFont typeface="Arial" panose="020B0604020202020204" pitchFamily="34" charset="0"/>
              <a:buChar char="•"/>
            </a:pPr>
            <a:r>
              <a:rPr lang="en-US" dirty="0"/>
              <a:t>Define what I wanted the workflow to do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So the main challenge was not just getting the code to run, but making sure it was doing the right thing.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 that in mind, let me walk through the workflow itself. For each step, I'll show what files it uses, what it generates, and how those files carry forward to the next step.</a:t>
            </a:r>
          </a:p>
          <a:p>
            <a:pPr marL="171450" lvl="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D496059B-D143-414A-96B9-04431A64FE2F}" type="slidenum">
              <a:rPr lang="en-US" smtClean="0"/>
              <a:t>4</a:t>
            </a:fld>
            <a:endParaRPr lang="en-US"/>
          </a:p>
        </p:txBody>
      </p:sp>
    </p:spTree>
    <p:extLst>
      <p:ext uri="{BB962C8B-B14F-4D97-AF65-F5344CB8AC3E}">
        <p14:creationId xmlns:p14="http://schemas.microsoft.com/office/powerpoint/2010/main" val="283549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workflow starts by connecting to Qualtrics from Stata. </a:t>
            </a:r>
          </a:p>
          <a:p>
            <a:pPr marL="171450" indent="-171450">
              <a:buFont typeface="Arial" panose="020B0604020202020204" pitchFamily="34" charset="0"/>
              <a:buChar char="•"/>
            </a:pPr>
            <a:r>
              <a:rPr lang="en-US" dirty="0"/>
              <a:t>I provide the Qualtrics API information and specify …Example “demo". </a:t>
            </a:r>
          </a:p>
          <a:p>
            <a:pPr marL="171450" indent="-171450">
              <a:buFont typeface="Arial" panose="020B0604020202020204" pitchFamily="34" charset="0"/>
              <a:buChar char="•"/>
            </a:pPr>
            <a:r>
              <a:rPr lang="en-US" dirty="0"/>
              <a:t>Python then uses that information to download the survey metadata file, the QSF, and the response data. </a:t>
            </a:r>
          </a:p>
          <a:p>
            <a:pPr marL="171450" indent="-171450">
              <a:buFont typeface="Arial" panose="020B0604020202020204" pitchFamily="34" charset="0"/>
              <a:buChar char="•"/>
            </a:pPr>
            <a:r>
              <a:rPr lang="en-US" dirty="0"/>
              <a:t>So I no longer need to log in </a:t>
            </a:r>
          </a:p>
          <a:p>
            <a:pPr marL="171450" indent="-171450">
              <a:buFont typeface="Arial" panose="020B0604020202020204" pitchFamily="34" charset="0"/>
              <a:buChar char="•"/>
            </a:pPr>
            <a:r>
              <a:rPr lang="en-US" dirty="0"/>
              <a:t>The original files are kept unchanged, and the workflow creates a Stata dataset for processing.</a:t>
            </a:r>
          </a:p>
          <a:p>
            <a:pPr marL="171450" indent="-171450">
              <a:buFont typeface="Arial" panose="020B0604020202020204" pitchFamily="34" charset="0"/>
              <a:buChar char="•"/>
            </a:pPr>
            <a:r>
              <a:rPr lang="en-US" dirty="0"/>
              <a:t>Then I apply the cleaning rules I want to use, such as removing preview responses, and the workflow records what was excluded and why.</a:t>
            </a:r>
          </a:p>
          <a:p>
            <a:pPr marL="171450" indent="-171450">
              <a:buFont typeface="Arial" panose="020B0604020202020204" pitchFamily="34" charset="0"/>
              <a:buChar char="•"/>
            </a:pPr>
            <a:r>
              <a:rPr lang="en-US" dirty="0"/>
              <a:t>Some responses are not removed but only flagged, for example very short durations, so I can review them before I decide.</a:t>
            </a:r>
          </a:p>
          <a:p>
            <a:pPr marL="171450" indent="-171450">
              <a:buFont typeface="Arial" panose="020B0604020202020204" pitchFamily="34" charset="0"/>
              <a:buChar char="•"/>
            </a:pPr>
            <a:r>
              <a:rPr lang="en-US" dirty="0"/>
              <a:t>These steps are handled in the first two do-files</a:t>
            </a:r>
          </a:p>
          <a:p>
            <a:pPr marL="171450" indent="-171450">
              <a:buFont typeface="Arial" panose="020B0604020202020204" pitchFamily="34" charset="0"/>
              <a:buChar char="•"/>
            </a:pPr>
            <a:r>
              <a:rPr lang="en-US" dirty="0"/>
              <a:t>The result is a clean Stata dataset, with the cleaning decisions documented in a separate file.</a:t>
            </a:r>
          </a:p>
          <a:p>
            <a:pPr marL="171450" indent="-171450">
              <a:buFont typeface="Arial" panose="020B0604020202020204" pitchFamily="34" charset="0"/>
              <a:buChar char="•"/>
            </a:pPr>
            <a:r>
              <a:rPr lang="en-US" dirty="0"/>
              <a:t>At this point, I have the current survey data in Stata. </a:t>
            </a:r>
          </a:p>
        </p:txBody>
      </p:sp>
      <p:sp>
        <p:nvSpPr>
          <p:cNvPr id="4" name="Slide Number Placeholder 3"/>
          <p:cNvSpPr>
            <a:spLocks noGrp="1"/>
          </p:cNvSpPr>
          <p:nvPr>
            <p:ph type="sldNum" sz="quarter" idx="5"/>
          </p:nvPr>
        </p:nvSpPr>
        <p:spPr/>
        <p:txBody>
          <a:bodyPr/>
          <a:lstStyle/>
          <a:p>
            <a:fld id="{D496059B-D143-414A-96B9-04431A64FE2F}" type="slidenum">
              <a:rPr lang="en-US" smtClean="0"/>
              <a:t>5</a:t>
            </a:fld>
            <a:endParaRPr lang="en-US"/>
          </a:p>
        </p:txBody>
      </p:sp>
    </p:spTree>
    <p:extLst>
      <p:ext uri="{BB962C8B-B14F-4D97-AF65-F5344CB8AC3E}">
        <p14:creationId xmlns:p14="http://schemas.microsoft.com/office/powerpoint/2010/main" val="966755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next step is to make sure the labels and coding match the current survey.</a:t>
            </a: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was the most complicated part of the workflow, because no single source gave me everything I needed.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Stata dataset tells me which exported variables actually exist.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QSF has the question text, the answer choices and their value codes, and the display order.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And the original CSV provides additional header information that helps match each exported variable to the right item in the QSF, especially for matrix and multi-select questions.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So the workflow combines those sources, parses the QSF metadata, and matches exported variables back to survey items based on question type.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It then creates review files and the Stata do-files that apply the labels and recodes.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 inspect those outputs first, and then apply them to create the final labeled and recoded dataset.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So the pattern here is: generate, inspect, then apply.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 added the inspect step because the problems I worried about most were not errors that stop the code. They were outputs that looked reasonable but were based on the wrong interpretation.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At this point I have a dataset I trust: the responses are cleaned, and the variables are correctly labeled and recoded. Now I can use this dataset to make the figures and the report. </a:t>
            </a:r>
          </a:p>
          <a:p>
            <a:endParaRPr lang="en-US" dirty="0"/>
          </a:p>
        </p:txBody>
      </p:sp>
      <p:sp>
        <p:nvSpPr>
          <p:cNvPr id="4" name="Slide Number Placeholder 3"/>
          <p:cNvSpPr>
            <a:spLocks noGrp="1"/>
          </p:cNvSpPr>
          <p:nvPr>
            <p:ph type="sldNum" sz="quarter" idx="5"/>
          </p:nvPr>
        </p:nvSpPr>
        <p:spPr/>
        <p:txBody>
          <a:bodyPr/>
          <a:lstStyle/>
          <a:p>
            <a:fld id="{D496059B-D143-414A-96B9-04431A64FE2F}" type="slidenum">
              <a:rPr lang="en-US" smtClean="0"/>
              <a:t>6</a:t>
            </a:fld>
            <a:endParaRPr lang="en-US"/>
          </a:p>
        </p:txBody>
      </p:sp>
    </p:spTree>
    <p:extLst>
      <p:ext uri="{BB962C8B-B14F-4D97-AF65-F5344CB8AC3E}">
        <p14:creationId xmlns:p14="http://schemas.microsoft.com/office/powerpoint/2010/main" val="4242725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For plotting, I wanted the R script to be reusable across surveys rather than rewriting R code for each questionnaire.</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So this step starts with the labeled and recoded Stata dataset and the item list created in the previous step.</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Stata uses those files to create a plotting instruction file. Each row tells R which variables belong together, the title, the plot type, and where the output should be saved.</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Then Stata calls the R script and R creates the figures from the labeled Stata data and the plotting instructions.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For the order and colors of the answer choices, the script looks at the response labels, not the numeric codes.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In simple terms: Stata decides what to plot, and R handles how to draw it.</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R also writes a plot log. Then Stata checks that the expected PNG files were actually created.</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Now I have all the figures. The final step is to assemble them into the Word report.</a:t>
            </a:r>
          </a:p>
          <a:p>
            <a:endParaRPr lang="en-US" dirty="0"/>
          </a:p>
        </p:txBody>
      </p:sp>
      <p:sp>
        <p:nvSpPr>
          <p:cNvPr id="4" name="Slide Number Placeholder 3"/>
          <p:cNvSpPr>
            <a:spLocks noGrp="1"/>
          </p:cNvSpPr>
          <p:nvPr>
            <p:ph type="sldNum" sz="quarter" idx="5"/>
          </p:nvPr>
        </p:nvSpPr>
        <p:spPr/>
        <p:txBody>
          <a:bodyPr/>
          <a:lstStyle/>
          <a:p>
            <a:fld id="{D496059B-D143-414A-96B9-04431A64FE2F}" type="slidenum">
              <a:rPr lang="en-US" smtClean="0"/>
              <a:t>7</a:t>
            </a:fld>
            <a:endParaRPr lang="en-US"/>
          </a:p>
        </p:txBody>
      </p:sp>
    </p:spTree>
    <p:extLst>
      <p:ext uri="{BB962C8B-B14F-4D97-AF65-F5344CB8AC3E}">
        <p14:creationId xmlns:p14="http://schemas.microsoft.com/office/powerpoint/2010/main" val="710514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The final processing step comes back to Stata.</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It uses the plotting instruction file, the plot log, and the PNG figures created in the previous step.</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 instruction file tells Stata which figures to include and in what order, while the plot log provides the width and height of each figure.</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Before creating the document, Stata checks that every required figure exists, and it stops if any figure is missing.</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Then Stata uses its built-in </a:t>
            </a:r>
            <a:r>
              <a:rPr lang="en-US" sz="1200" kern="1200" dirty="0" err="1">
                <a:solidFill>
                  <a:schemeClr val="tx1"/>
                </a:solidFill>
                <a:effectLst/>
                <a:latin typeface="+mn-lt"/>
                <a:ea typeface="+mn-ea"/>
                <a:cs typeface="+mn-cs"/>
              </a:rPr>
              <a:t>putdocx</a:t>
            </a:r>
            <a:r>
              <a:rPr lang="en-US" sz="1200" kern="1200" dirty="0">
                <a:solidFill>
                  <a:schemeClr val="tx1"/>
                </a:solidFill>
                <a:effectLst/>
                <a:latin typeface="+mn-lt"/>
                <a:ea typeface="+mn-ea"/>
                <a:cs typeface="+mn-cs"/>
              </a:rPr>
              <a:t> command to add the headings, insert the figures, preserve their proportions, and save the Word report.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So this removes the final manual copy-and-paste step.</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Now let’s look at the final report.</a:t>
            </a:r>
          </a:p>
          <a:p>
            <a:endParaRPr lang="en-US" dirty="0"/>
          </a:p>
        </p:txBody>
      </p:sp>
      <p:sp>
        <p:nvSpPr>
          <p:cNvPr id="4" name="Slide Number Placeholder 3"/>
          <p:cNvSpPr>
            <a:spLocks noGrp="1"/>
          </p:cNvSpPr>
          <p:nvPr>
            <p:ph type="sldNum" sz="quarter" idx="5"/>
          </p:nvPr>
        </p:nvSpPr>
        <p:spPr/>
        <p:txBody>
          <a:bodyPr/>
          <a:lstStyle/>
          <a:p>
            <a:fld id="{D496059B-D143-414A-96B9-04431A64FE2F}" type="slidenum">
              <a:rPr lang="en-US" smtClean="0"/>
              <a:t>8</a:t>
            </a:fld>
            <a:endParaRPr lang="en-US"/>
          </a:p>
        </p:txBody>
      </p:sp>
    </p:spTree>
    <p:extLst>
      <p:ext uri="{BB962C8B-B14F-4D97-AF65-F5344CB8AC3E}">
        <p14:creationId xmlns:p14="http://schemas.microsoft.com/office/powerpoint/2010/main" val="182342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When I run these five do-files in order, from downloading the data to building the report, this is the final Word report I get.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 figures can differ depending on the question structure.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Here you can see an ordered scale, a multi-select question, and a yes-or-no question.</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I still review the outputs, but I no longer rebuild the labels, recodes, and plot setup by hand each time.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 workflow creates them from the current survey information and gives me specific files to check.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So, to wrap up, there are three things I want to emphasize from this workflow.</a:t>
            </a:r>
          </a:p>
          <a:p>
            <a:endParaRPr lang="en-US" dirty="0"/>
          </a:p>
        </p:txBody>
      </p:sp>
      <p:sp>
        <p:nvSpPr>
          <p:cNvPr id="4" name="Slide Number Placeholder 3"/>
          <p:cNvSpPr>
            <a:spLocks noGrp="1"/>
          </p:cNvSpPr>
          <p:nvPr>
            <p:ph type="sldNum" sz="quarter" idx="5"/>
          </p:nvPr>
        </p:nvSpPr>
        <p:spPr/>
        <p:txBody>
          <a:bodyPr/>
          <a:lstStyle/>
          <a:p>
            <a:fld id="{D496059B-D143-414A-96B9-04431A64FE2F}" type="slidenum">
              <a:rPr lang="en-US" smtClean="0"/>
              <a:t>9</a:t>
            </a:fld>
            <a:endParaRPr lang="en-US"/>
          </a:p>
        </p:txBody>
      </p:sp>
    </p:spTree>
    <p:extLst>
      <p:ext uri="{BB962C8B-B14F-4D97-AF65-F5344CB8AC3E}">
        <p14:creationId xmlns:p14="http://schemas.microsoft.com/office/powerpoint/2010/main" val="3465192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First, I found that Stata could stay at the center of the workflow while Python and R handle specific tasks.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That let me use those tools where they were useful without moving the entire workflow out of Stata.</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Second, I used the current survey information to handle the repetitive steps. So I don't have to rewrite the code for small survey changes.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And third, automation worked best when I could still check the results at each step.</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 goal was not full automation. It was to remove repetitive manual work without hiding the decisions.</a:t>
            </a:r>
          </a:p>
          <a:p>
            <a:endParaRPr lang="en-US" dirty="0"/>
          </a:p>
        </p:txBody>
      </p:sp>
      <p:sp>
        <p:nvSpPr>
          <p:cNvPr id="4" name="Slide Number Placeholder 3"/>
          <p:cNvSpPr>
            <a:spLocks noGrp="1"/>
          </p:cNvSpPr>
          <p:nvPr>
            <p:ph type="sldNum" sz="quarter" idx="5"/>
          </p:nvPr>
        </p:nvSpPr>
        <p:spPr/>
        <p:txBody>
          <a:bodyPr/>
          <a:lstStyle/>
          <a:p>
            <a:fld id="{D496059B-D143-414A-96B9-04431A64FE2F}" type="slidenum">
              <a:rPr lang="en-US" smtClean="0"/>
              <a:t>10</a:t>
            </a:fld>
            <a:endParaRPr lang="en-US"/>
          </a:p>
        </p:txBody>
      </p:sp>
    </p:spTree>
    <p:extLst>
      <p:ext uri="{BB962C8B-B14F-4D97-AF65-F5344CB8AC3E}">
        <p14:creationId xmlns:p14="http://schemas.microsoft.com/office/powerpoint/2010/main" val="40216432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96059B-D143-414A-96B9-04431A64FE2F}" type="slidenum">
              <a:rPr lang="en-US" smtClean="0"/>
              <a:t>11</a:t>
            </a:fld>
            <a:endParaRPr lang="en-US"/>
          </a:p>
        </p:txBody>
      </p:sp>
    </p:spTree>
    <p:extLst>
      <p:ext uri="{BB962C8B-B14F-4D97-AF65-F5344CB8AC3E}">
        <p14:creationId xmlns:p14="http://schemas.microsoft.com/office/powerpoint/2010/main" val="41351154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1-1  Title Slide">
  <p:cSld name="1-1  Title Slide">
    <p:spTree>
      <p:nvGrpSpPr>
        <p:cNvPr id="1" name="Shape 9"/>
        <p:cNvGrpSpPr/>
        <p:nvPr/>
      </p:nvGrpSpPr>
      <p:grpSpPr>
        <a:xfrm>
          <a:off x="0" y="0"/>
          <a:ext cx="0" cy="0"/>
          <a:chOff x="0" y="0"/>
          <a:chExt cx="0" cy="0"/>
        </a:xfrm>
      </p:grpSpPr>
      <p:sp>
        <p:nvSpPr>
          <p:cNvPr id="10" name="Google Shape;10;p2"/>
          <p:cNvSpPr/>
          <p:nvPr/>
        </p:nvSpPr>
        <p:spPr>
          <a:xfrm>
            <a:off x="-1" y="0"/>
            <a:ext cx="12192000" cy="3429200"/>
          </a:xfrm>
          <a:prstGeom prst="rect">
            <a:avLst/>
          </a:prstGeom>
          <a:solidFill>
            <a:schemeClr val="dk1"/>
          </a:solidFill>
          <a:ln>
            <a:noFill/>
          </a:ln>
        </p:spPr>
        <p:txBody>
          <a:bodyPr spcFirstLastPara="1" wrap="square" lIns="91433" tIns="45700" rIns="91433" bIns="45700" anchor="ctr" anchorCtr="0">
            <a:noAutofit/>
          </a:bodyPr>
          <a:lstStyle/>
          <a:p>
            <a:pPr marL="0" marR="0" lvl="0" indent="0" algn="ctr" rtl="0">
              <a:lnSpc>
                <a:spcPct val="150000"/>
              </a:lnSpc>
              <a:spcBef>
                <a:spcPts val="0"/>
              </a:spcBef>
              <a:spcAft>
                <a:spcPts val="0"/>
              </a:spcAft>
              <a:buNone/>
            </a:pPr>
            <a:endParaRPr sz="2000" b="0" i="0" u="none" strike="noStrike" cap="none">
              <a:solidFill>
                <a:srgbClr val="FFCB05"/>
              </a:solidFill>
              <a:latin typeface="Roboto"/>
              <a:ea typeface="Roboto"/>
              <a:cs typeface="Roboto"/>
              <a:sym typeface="Roboto"/>
            </a:endParaRPr>
          </a:p>
        </p:txBody>
      </p:sp>
      <p:pic>
        <p:nvPicPr>
          <p:cNvPr id="11" name="Google Shape;11;p2"/>
          <p:cNvPicPr preferRelativeResize="0"/>
          <p:nvPr/>
        </p:nvPicPr>
        <p:blipFill rotWithShape="1">
          <a:blip r:embed="rId2">
            <a:alphaModFix/>
          </a:blip>
          <a:srcRect/>
          <a:stretch/>
        </p:blipFill>
        <p:spPr>
          <a:xfrm>
            <a:off x="10322781" y="5589104"/>
            <a:ext cx="1584961" cy="990600"/>
          </a:xfrm>
          <a:prstGeom prst="rect">
            <a:avLst/>
          </a:prstGeom>
          <a:noFill/>
          <a:ln>
            <a:noFill/>
          </a:ln>
        </p:spPr>
      </p:pic>
      <p:sp>
        <p:nvSpPr>
          <p:cNvPr id="12" name="Google Shape;12;p2"/>
          <p:cNvSpPr txBox="1">
            <a:spLocks noGrp="1"/>
          </p:cNvSpPr>
          <p:nvPr>
            <p:ph type="body" idx="1"/>
          </p:nvPr>
        </p:nvSpPr>
        <p:spPr>
          <a:xfrm>
            <a:off x="2476500" y="2212247"/>
            <a:ext cx="7238800" cy="990400"/>
          </a:xfrm>
          <a:prstGeom prst="rect">
            <a:avLst/>
          </a:prstGeom>
          <a:noFill/>
          <a:ln>
            <a:noFill/>
          </a:ln>
        </p:spPr>
        <p:txBody>
          <a:bodyPr spcFirstLastPara="1" wrap="square" lIns="91425" tIns="91425" rIns="91425" bIns="91425" anchor="t" anchorCtr="0">
            <a:noAutofit/>
          </a:bodyPr>
          <a:lstStyle>
            <a:lvl1pPr marL="609585" marR="0" lvl="0" indent="-304792" algn="ctr" rtl="0">
              <a:lnSpc>
                <a:spcPct val="100000"/>
              </a:lnSpc>
              <a:spcBef>
                <a:spcPts val="0"/>
              </a:spcBef>
              <a:spcAft>
                <a:spcPts val="0"/>
              </a:spcAft>
              <a:buClr>
                <a:schemeClr val="lt2"/>
              </a:buClr>
              <a:buSzPts val="1800"/>
              <a:buFont typeface="IBM Plex Sans"/>
              <a:buNone/>
              <a:defRPr sz="2400" i="0" u="none" strike="noStrike" cap="none">
                <a:solidFill>
                  <a:schemeClr val="lt2"/>
                </a:solidFill>
                <a:latin typeface="IBM Plex Sans"/>
                <a:ea typeface="IBM Plex Sans"/>
                <a:cs typeface="IBM Plex Sans"/>
                <a:sym typeface="IBM Plex Sans"/>
              </a:defRPr>
            </a:lvl1pPr>
            <a:lvl2pPr marL="1219170" marR="0" lvl="1" indent="-304792" algn="l" rtl="0">
              <a:lnSpc>
                <a:spcPct val="90000"/>
              </a:lnSpc>
              <a:spcBef>
                <a:spcPts val="2133"/>
              </a:spcBef>
              <a:spcAft>
                <a:spcPts val="0"/>
              </a:spcAft>
              <a:buClr>
                <a:srgbClr val="666666"/>
              </a:buClr>
              <a:buSzPts val="1800"/>
              <a:buFont typeface="IBM Plex Sans"/>
              <a:buNone/>
              <a:defRPr sz="2400" i="0" u="none" strike="noStrike" cap="none">
                <a:solidFill>
                  <a:srgbClr val="666666"/>
                </a:solidFill>
                <a:latin typeface="IBM Plex Sans"/>
                <a:ea typeface="IBM Plex Sans"/>
                <a:cs typeface="IBM Plex Sans"/>
                <a:sym typeface="IBM Plex Sans"/>
              </a:defRPr>
            </a:lvl2pPr>
            <a:lvl3pPr marL="1828754" marR="0" lvl="2" indent="-304792" algn="l" rtl="0">
              <a:lnSpc>
                <a:spcPct val="90000"/>
              </a:lnSpc>
              <a:spcBef>
                <a:spcPts val="2133"/>
              </a:spcBef>
              <a:spcAft>
                <a:spcPts val="0"/>
              </a:spcAft>
              <a:buClr>
                <a:srgbClr val="7F7F7F"/>
              </a:buClr>
              <a:buSzPts val="1500"/>
              <a:buFont typeface="IBM Plex Sans"/>
              <a:buNone/>
              <a:defRPr sz="2000" i="0" u="none" strike="noStrike" cap="none">
                <a:solidFill>
                  <a:srgbClr val="7F7F7F"/>
                </a:solidFill>
                <a:latin typeface="IBM Plex Sans"/>
                <a:ea typeface="IBM Plex Sans"/>
                <a:cs typeface="IBM Plex Sans"/>
                <a:sym typeface="IBM Plex Sans"/>
              </a:defRPr>
            </a:lvl3pPr>
            <a:lvl4pPr marL="2438339" marR="0" lvl="3" indent="-304792" algn="l" rtl="0">
              <a:lnSpc>
                <a:spcPct val="90000"/>
              </a:lnSpc>
              <a:spcBef>
                <a:spcPts val="2133"/>
              </a:spcBef>
              <a:spcAft>
                <a:spcPts val="0"/>
              </a:spcAft>
              <a:buClr>
                <a:srgbClr val="7F7F7F"/>
              </a:buClr>
              <a:buSzPts val="1400"/>
              <a:buFont typeface="IBM Plex Sans"/>
              <a:buNone/>
              <a:defRPr sz="1867" i="0" u="none" strike="noStrike" cap="none">
                <a:solidFill>
                  <a:srgbClr val="7F7F7F"/>
                </a:solidFill>
                <a:latin typeface="IBM Plex Sans"/>
                <a:ea typeface="IBM Plex Sans"/>
                <a:cs typeface="IBM Plex Sans"/>
                <a:sym typeface="IBM Plex Sans"/>
              </a:defRPr>
            </a:lvl4pPr>
            <a:lvl5pPr marL="3047924" marR="0" lvl="4" indent="-304792" algn="l" rtl="0">
              <a:lnSpc>
                <a:spcPct val="90000"/>
              </a:lnSpc>
              <a:spcBef>
                <a:spcPts val="2133"/>
              </a:spcBef>
              <a:spcAft>
                <a:spcPts val="0"/>
              </a:spcAft>
              <a:buClr>
                <a:srgbClr val="7F7F7F"/>
              </a:buClr>
              <a:buSzPts val="1400"/>
              <a:buFont typeface="IBM Plex Sans"/>
              <a:buNone/>
              <a:defRPr sz="1867" i="0" u="none" strike="noStrike" cap="none">
                <a:solidFill>
                  <a:srgbClr val="7F7F7F"/>
                </a:solidFill>
                <a:latin typeface="IBM Plex Sans"/>
                <a:ea typeface="IBM Plex Sans"/>
                <a:cs typeface="IBM Plex Sans"/>
                <a:sym typeface="IBM Plex Sans"/>
              </a:defRPr>
            </a:lvl5pPr>
            <a:lvl6pPr marL="3657509" marR="0" lvl="5" indent="-423323" algn="l" rtl="0">
              <a:lnSpc>
                <a:spcPct val="90000"/>
              </a:lnSpc>
              <a:spcBef>
                <a:spcPts val="2133"/>
              </a:spcBef>
              <a:spcAft>
                <a:spcPts val="0"/>
              </a:spcAft>
              <a:buClr>
                <a:schemeClr val="dk1"/>
              </a:buClr>
              <a:buSzPts val="1400"/>
              <a:buFont typeface="IBM Plex Sans"/>
              <a:buChar char="•"/>
              <a:defRPr sz="1867" i="0" u="none" strike="noStrike" cap="none">
                <a:solidFill>
                  <a:schemeClr val="dk1"/>
                </a:solidFill>
                <a:latin typeface="IBM Plex Sans"/>
                <a:ea typeface="IBM Plex Sans"/>
                <a:cs typeface="IBM Plex Sans"/>
                <a:sym typeface="IBM Plex Sans"/>
              </a:defRPr>
            </a:lvl6pPr>
            <a:lvl7pPr marL="4267093" marR="0" lvl="6" indent="-423323" algn="l" rtl="0">
              <a:lnSpc>
                <a:spcPct val="90000"/>
              </a:lnSpc>
              <a:spcBef>
                <a:spcPts val="2133"/>
              </a:spcBef>
              <a:spcAft>
                <a:spcPts val="0"/>
              </a:spcAft>
              <a:buClr>
                <a:schemeClr val="dk1"/>
              </a:buClr>
              <a:buSzPts val="1400"/>
              <a:buFont typeface="IBM Plex Sans"/>
              <a:buChar char="•"/>
              <a:defRPr sz="1867" i="0" u="none" strike="noStrike" cap="none">
                <a:solidFill>
                  <a:schemeClr val="dk1"/>
                </a:solidFill>
                <a:latin typeface="IBM Plex Sans"/>
                <a:ea typeface="IBM Plex Sans"/>
                <a:cs typeface="IBM Plex Sans"/>
                <a:sym typeface="IBM Plex Sans"/>
              </a:defRPr>
            </a:lvl7pPr>
            <a:lvl8pPr marL="4876678" marR="0" lvl="7" indent="-423323" algn="l" rtl="0">
              <a:lnSpc>
                <a:spcPct val="90000"/>
              </a:lnSpc>
              <a:spcBef>
                <a:spcPts val="2133"/>
              </a:spcBef>
              <a:spcAft>
                <a:spcPts val="0"/>
              </a:spcAft>
              <a:buClr>
                <a:schemeClr val="dk1"/>
              </a:buClr>
              <a:buSzPts val="1400"/>
              <a:buFont typeface="IBM Plex Sans"/>
              <a:buChar char="•"/>
              <a:defRPr sz="1867" i="0" u="none" strike="noStrike" cap="none">
                <a:solidFill>
                  <a:schemeClr val="dk1"/>
                </a:solidFill>
                <a:latin typeface="IBM Plex Sans"/>
                <a:ea typeface="IBM Plex Sans"/>
                <a:cs typeface="IBM Plex Sans"/>
                <a:sym typeface="IBM Plex Sans"/>
              </a:defRPr>
            </a:lvl8pPr>
            <a:lvl9pPr marL="5486263" marR="0" lvl="8" indent="-423323" algn="l" rtl="0">
              <a:lnSpc>
                <a:spcPct val="90000"/>
              </a:lnSpc>
              <a:spcBef>
                <a:spcPts val="2133"/>
              </a:spcBef>
              <a:spcAft>
                <a:spcPts val="2133"/>
              </a:spcAft>
              <a:buClr>
                <a:schemeClr val="dk1"/>
              </a:buClr>
              <a:buSzPts val="1400"/>
              <a:buFont typeface="IBM Plex Sans"/>
              <a:buChar char="•"/>
              <a:defRPr sz="1867" i="0" u="none" strike="noStrike" cap="none">
                <a:solidFill>
                  <a:schemeClr val="dk1"/>
                </a:solidFill>
                <a:latin typeface="IBM Plex Sans"/>
                <a:ea typeface="IBM Plex Sans"/>
                <a:cs typeface="IBM Plex Sans"/>
                <a:sym typeface="IBM Plex Sans"/>
              </a:defRPr>
            </a:lvl9pPr>
          </a:lstStyle>
          <a:p>
            <a:endParaRPr/>
          </a:p>
        </p:txBody>
      </p:sp>
      <p:sp>
        <p:nvSpPr>
          <p:cNvPr id="13" name="Google Shape;13;p2"/>
          <p:cNvSpPr txBox="1">
            <a:spLocks noGrp="1"/>
          </p:cNvSpPr>
          <p:nvPr>
            <p:ph type="title"/>
          </p:nvPr>
        </p:nvSpPr>
        <p:spPr>
          <a:xfrm>
            <a:off x="838199" y="379012"/>
            <a:ext cx="10496800" cy="16688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lt1"/>
              </a:buClr>
              <a:buSzPts val="4100"/>
              <a:buFont typeface="IBM Plex Sans"/>
              <a:buNone/>
              <a:defRPr sz="5467" i="0" u="none" strike="noStrike" cap="none">
                <a:solidFill>
                  <a:schemeClr val="lt1"/>
                </a:solidFill>
                <a:latin typeface="IBM Plex Sans"/>
                <a:ea typeface="IBM Plex Sans"/>
                <a:cs typeface="IBM Plex Sans"/>
                <a:sym typeface="IBM Plex Sans"/>
              </a:defRPr>
            </a:lvl1pPr>
            <a:lvl2pPr lvl="1" rtl="0">
              <a:spcBef>
                <a:spcPts val="0"/>
              </a:spcBef>
              <a:spcAft>
                <a:spcPts val="0"/>
              </a:spcAft>
              <a:buSzPts val="2800"/>
              <a:buNone/>
              <a:defRPr sz="1867"/>
            </a:lvl2pPr>
            <a:lvl3pPr lvl="2" rtl="0">
              <a:spcBef>
                <a:spcPts val="0"/>
              </a:spcBef>
              <a:spcAft>
                <a:spcPts val="0"/>
              </a:spcAft>
              <a:buSzPts val="2800"/>
              <a:buNone/>
              <a:defRPr sz="1867"/>
            </a:lvl3pPr>
            <a:lvl4pPr lvl="3" rtl="0">
              <a:spcBef>
                <a:spcPts val="0"/>
              </a:spcBef>
              <a:spcAft>
                <a:spcPts val="0"/>
              </a:spcAft>
              <a:buSzPts val="2800"/>
              <a:buNone/>
              <a:defRPr sz="1867"/>
            </a:lvl4pPr>
            <a:lvl5pPr lvl="4" rtl="0">
              <a:spcBef>
                <a:spcPts val="0"/>
              </a:spcBef>
              <a:spcAft>
                <a:spcPts val="0"/>
              </a:spcAft>
              <a:buSzPts val="2800"/>
              <a:buNone/>
              <a:defRPr sz="1867"/>
            </a:lvl5pPr>
            <a:lvl6pPr lvl="5" rtl="0">
              <a:spcBef>
                <a:spcPts val="0"/>
              </a:spcBef>
              <a:spcAft>
                <a:spcPts val="0"/>
              </a:spcAft>
              <a:buSzPts val="2800"/>
              <a:buNone/>
              <a:defRPr sz="1867"/>
            </a:lvl6pPr>
            <a:lvl7pPr lvl="6" rtl="0">
              <a:spcBef>
                <a:spcPts val="0"/>
              </a:spcBef>
              <a:spcAft>
                <a:spcPts val="0"/>
              </a:spcAft>
              <a:buSzPts val="2800"/>
              <a:buNone/>
              <a:defRPr sz="1867"/>
            </a:lvl7pPr>
            <a:lvl8pPr lvl="7" rtl="0">
              <a:spcBef>
                <a:spcPts val="0"/>
              </a:spcBef>
              <a:spcAft>
                <a:spcPts val="0"/>
              </a:spcAft>
              <a:buSzPts val="2800"/>
              <a:buNone/>
              <a:defRPr sz="1867"/>
            </a:lvl8pPr>
            <a:lvl9pPr lvl="8" rtl="0">
              <a:spcBef>
                <a:spcPts val="0"/>
              </a:spcBef>
              <a:spcAft>
                <a:spcPts val="0"/>
              </a:spcAft>
              <a:buSzPts val="2800"/>
              <a:buNone/>
              <a:defRPr sz="1867"/>
            </a:lvl9pPr>
          </a:lstStyle>
          <a:p>
            <a:endParaRPr/>
          </a:p>
        </p:txBody>
      </p:sp>
    </p:spTree>
    <p:extLst>
      <p:ext uri="{BB962C8B-B14F-4D97-AF65-F5344CB8AC3E}">
        <p14:creationId xmlns:p14="http://schemas.microsoft.com/office/powerpoint/2010/main" val="590600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ustom Layout 1 1">
  <p:cSld name="Custom Layout 1 1">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0" y="1981200"/>
            <a:ext cx="12192000" cy="2743200"/>
          </a:xfrm>
          <a:prstGeom prst="rect">
            <a:avLst/>
          </a:prstGeom>
          <a:solidFill>
            <a:srgbClr val="CFC096"/>
          </a:solidFill>
          <a:ln>
            <a:noFill/>
          </a:ln>
        </p:spPr>
        <p:txBody>
          <a:bodyPr spcFirstLastPara="1" wrap="square" lIns="91425" tIns="91425" rIns="91425" bIns="91425" anchor="ctr" anchorCtr="0">
            <a:noAutofit/>
          </a:bodyPr>
          <a:lstStyle>
            <a:lvl1pPr marR="0" lvl="0" algn="ctr" rtl="0">
              <a:lnSpc>
                <a:spcPct val="120000"/>
              </a:lnSpc>
              <a:spcBef>
                <a:spcPts val="0"/>
              </a:spcBef>
              <a:spcAft>
                <a:spcPts val="0"/>
              </a:spcAft>
              <a:buSzPts val="3600"/>
              <a:buFont typeface="IBM Plex Sans"/>
              <a:buNone/>
              <a:defRPr sz="4800" i="0" u="none" strike="noStrike" cap="none">
                <a:latin typeface="IBM Plex Sans"/>
                <a:ea typeface="IBM Plex Sans"/>
                <a:cs typeface="IBM Plex Sans"/>
                <a:sym typeface="IBM Plex Sans"/>
              </a:defRPr>
            </a:lvl1pPr>
            <a:lvl2pPr lvl="1" rtl="0">
              <a:spcBef>
                <a:spcPts val="0"/>
              </a:spcBef>
              <a:spcAft>
                <a:spcPts val="0"/>
              </a:spcAft>
              <a:buSzPts val="2800"/>
              <a:buNone/>
              <a:defRPr sz="1867"/>
            </a:lvl2pPr>
            <a:lvl3pPr lvl="2" rtl="0">
              <a:spcBef>
                <a:spcPts val="0"/>
              </a:spcBef>
              <a:spcAft>
                <a:spcPts val="0"/>
              </a:spcAft>
              <a:buSzPts val="2800"/>
              <a:buNone/>
              <a:defRPr sz="1867"/>
            </a:lvl3pPr>
            <a:lvl4pPr lvl="3" rtl="0">
              <a:spcBef>
                <a:spcPts val="0"/>
              </a:spcBef>
              <a:spcAft>
                <a:spcPts val="0"/>
              </a:spcAft>
              <a:buSzPts val="2800"/>
              <a:buNone/>
              <a:defRPr sz="1867"/>
            </a:lvl4pPr>
            <a:lvl5pPr lvl="4" rtl="0">
              <a:spcBef>
                <a:spcPts val="0"/>
              </a:spcBef>
              <a:spcAft>
                <a:spcPts val="0"/>
              </a:spcAft>
              <a:buSzPts val="2800"/>
              <a:buNone/>
              <a:defRPr sz="1867"/>
            </a:lvl5pPr>
            <a:lvl6pPr lvl="5" rtl="0">
              <a:spcBef>
                <a:spcPts val="0"/>
              </a:spcBef>
              <a:spcAft>
                <a:spcPts val="0"/>
              </a:spcAft>
              <a:buSzPts val="2800"/>
              <a:buNone/>
              <a:defRPr sz="1867"/>
            </a:lvl6pPr>
            <a:lvl7pPr lvl="6" rtl="0">
              <a:spcBef>
                <a:spcPts val="0"/>
              </a:spcBef>
              <a:spcAft>
                <a:spcPts val="0"/>
              </a:spcAft>
              <a:buSzPts val="2800"/>
              <a:buNone/>
              <a:defRPr sz="1867"/>
            </a:lvl7pPr>
            <a:lvl8pPr lvl="7" rtl="0">
              <a:spcBef>
                <a:spcPts val="0"/>
              </a:spcBef>
              <a:spcAft>
                <a:spcPts val="0"/>
              </a:spcAft>
              <a:buSzPts val="2800"/>
              <a:buNone/>
              <a:defRPr sz="1867"/>
            </a:lvl8pPr>
            <a:lvl9pPr lvl="8" rtl="0">
              <a:spcBef>
                <a:spcPts val="0"/>
              </a:spcBef>
              <a:spcAft>
                <a:spcPts val="0"/>
              </a:spcAft>
              <a:buSzPts val="2800"/>
              <a:buNone/>
              <a:defRPr sz="1867"/>
            </a:lvl9pPr>
          </a:lstStyle>
          <a:p>
            <a:endParaRPr/>
          </a:p>
        </p:txBody>
      </p:sp>
    </p:spTree>
    <p:extLst>
      <p:ext uri="{BB962C8B-B14F-4D97-AF65-F5344CB8AC3E}">
        <p14:creationId xmlns:p14="http://schemas.microsoft.com/office/powerpoint/2010/main" val="1567747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1 Title and Content">
  <p:cSld name="2-1 Title and Content">
    <p:spTree>
      <p:nvGrpSpPr>
        <p:cNvPr id="1" name="Shape 25"/>
        <p:cNvGrpSpPr/>
        <p:nvPr/>
      </p:nvGrpSpPr>
      <p:grpSpPr>
        <a:xfrm>
          <a:off x="0" y="0"/>
          <a:ext cx="0" cy="0"/>
          <a:chOff x="0" y="0"/>
          <a:chExt cx="0" cy="0"/>
        </a:xfrm>
      </p:grpSpPr>
      <p:sp>
        <p:nvSpPr>
          <p:cNvPr id="26" name="Google Shape;26;p6"/>
          <p:cNvSpPr/>
          <p:nvPr/>
        </p:nvSpPr>
        <p:spPr>
          <a:xfrm>
            <a:off x="-75" y="75"/>
            <a:ext cx="12192000" cy="6858000"/>
          </a:xfrm>
          <a:prstGeom prst="rect">
            <a:avLst/>
          </a:prstGeom>
          <a:solidFill>
            <a:srgbClr val="00274C"/>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Barlow"/>
              <a:ea typeface="Barlow"/>
              <a:cs typeface="Barlow"/>
              <a:sym typeface="Barlow"/>
            </a:endParaRPr>
          </a:p>
        </p:txBody>
      </p:sp>
      <p:sp>
        <p:nvSpPr>
          <p:cNvPr id="27" name="Google Shape;27;p6"/>
          <p:cNvSpPr txBox="1">
            <a:spLocks noGrp="1"/>
          </p:cNvSpPr>
          <p:nvPr>
            <p:ph type="sldNum" idx="12"/>
          </p:nvPr>
        </p:nvSpPr>
        <p:spPr>
          <a:xfrm>
            <a:off x="11353800" y="6477000"/>
            <a:ext cx="684800" cy="3812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867" b="0" i="0" u="none" strike="noStrike" cap="none">
                <a:solidFill>
                  <a:schemeClr val="dk1"/>
                </a:solidFill>
                <a:latin typeface="Barlow"/>
                <a:ea typeface="Barlow"/>
                <a:cs typeface="Barlow"/>
                <a:sym typeface="Barlow"/>
              </a:defRPr>
            </a:lvl1pPr>
            <a:lvl2pPr marL="0" marR="0" lvl="1" indent="0" algn="l" rtl="0">
              <a:spcBef>
                <a:spcPts val="0"/>
              </a:spcBef>
              <a:buNone/>
              <a:defRPr sz="1867" b="0" i="0" u="none" strike="noStrike" cap="none">
                <a:solidFill>
                  <a:schemeClr val="dk1"/>
                </a:solidFill>
                <a:latin typeface="Barlow"/>
                <a:ea typeface="Barlow"/>
                <a:cs typeface="Barlow"/>
                <a:sym typeface="Barlow"/>
              </a:defRPr>
            </a:lvl2pPr>
            <a:lvl3pPr marL="0" marR="0" lvl="2" indent="0" algn="l" rtl="0">
              <a:spcBef>
                <a:spcPts val="0"/>
              </a:spcBef>
              <a:buNone/>
              <a:defRPr sz="1867" b="0" i="0" u="none" strike="noStrike" cap="none">
                <a:solidFill>
                  <a:schemeClr val="dk1"/>
                </a:solidFill>
                <a:latin typeface="Barlow"/>
                <a:ea typeface="Barlow"/>
                <a:cs typeface="Barlow"/>
                <a:sym typeface="Barlow"/>
              </a:defRPr>
            </a:lvl3pPr>
            <a:lvl4pPr marL="0" marR="0" lvl="3" indent="0" algn="l" rtl="0">
              <a:spcBef>
                <a:spcPts val="0"/>
              </a:spcBef>
              <a:buNone/>
              <a:defRPr sz="1867" b="0" i="0" u="none" strike="noStrike" cap="none">
                <a:solidFill>
                  <a:schemeClr val="dk1"/>
                </a:solidFill>
                <a:latin typeface="Barlow"/>
                <a:ea typeface="Barlow"/>
                <a:cs typeface="Barlow"/>
                <a:sym typeface="Barlow"/>
              </a:defRPr>
            </a:lvl4pPr>
            <a:lvl5pPr marL="0" marR="0" lvl="4" indent="0" algn="l" rtl="0">
              <a:spcBef>
                <a:spcPts val="0"/>
              </a:spcBef>
              <a:buNone/>
              <a:defRPr sz="1867" b="0" i="0" u="none" strike="noStrike" cap="none">
                <a:solidFill>
                  <a:schemeClr val="dk1"/>
                </a:solidFill>
                <a:latin typeface="Barlow"/>
                <a:ea typeface="Barlow"/>
                <a:cs typeface="Barlow"/>
                <a:sym typeface="Barlow"/>
              </a:defRPr>
            </a:lvl5pPr>
            <a:lvl6pPr marL="0" marR="0" lvl="5" indent="0" algn="l" rtl="0">
              <a:spcBef>
                <a:spcPts val="0"/>
              </a:spcBef>
              <a:buNone/>
              <a:defRPr sz="1867" b="0" i="0" u="none" strike="noStrike" cap="none">
                <a:solidFill>
                  <a:schemeClr val="dk1"/>
                </a:solidFill>
                <a:latin typeface="Barlow"/>
                <a:ea typeface="Barlow"/>
                <a:cs typeface="Barlow"/>
                <a:sym typeface="Barlow"/>
              </a:defRPr>
            </a:lvl6pPr>
            <a:lvl7pPr marL="0" marR="0" lvl="6" indent="0" algn="l" rtl="0">
              <a:spcBef>
                <a:spcPts val="0"/>
              </a:spcBef>
              <a:buNone/>
              <a:defRPr sz="1867" b="0" i="0" u="none" strike="noStrike" cap="none">
                <a:solidFill>
                  <a:schemeClr val="dk1"/>
                </a:solidFill>
                <a:latin typeface="Barlow"/>
                <a:ea typeface="Barlow"/>
                <a:cs typeface="Barlow"/>
                <a:sym typeface="Barlow"/>
              </a:defRPr>
            </a:lvl7pPr>
            <a:lvl8pPr marL="0" marR="0" lvl="7" indent="0" algn="l" rtl="0">
              <a:spcBef>
                <a:spcPts val="0"/>
              </a:spcBef>
              <a:buNone/>
              <a:defRPr sz="1867" b="0" i="0" u="none" strike="noStrike" cap="none">
                <a:solidFill>
                  <a:schemeClr val="dk1"/>
                </a:solidFill>
                <a:latin typeface="Barlow"/>
                <a:ea typeface="Barlow"/>
                <a:cs typeface="Barlow"/>
                <a:sym typeface="Barlow"/>
              </a:defRPr>
            </a:lvl8pPr>
            <a:lvl9pPr marL="0" marR="0" lvl="8" indent="0" algn="l" rtl="0">
              <a:spcBef>
                <a:spcPts val="0"/>
              </a:spcBef>
              <a:buNone/>
              <a:defRPr sz="1867" b="0" i="0" u="none" strike="noStrike" cap="none">
                <a:solidFill>
                  <a:schemeClr val="dk1"/>
                </a:solidFill>
                <a:latin typeface="Barlow"/>
                <a:ea typeface="Barlow"/>
                <a:cs typeface="Barlow"/>
                <a:sym typeface="Barlow"/>
              </a:defRPr>
            </a:lvl9pPr>
          </a:lstStyle>
          <a:p>
            <a:fld id="{00000000-1234-1234-1234-123412341234}" type="slidenum">
              <a:rPr lang="en" smtClean="0"/>
              <a:pPr/>
              <a:t>‹#›</a:t>
            </a:fld>
            <a:endParaRPr lang="en"/>
          </a:p>
        </p:txBody>
      </p:sp>
      <p:sp>
        <p:nvSpPr>
          <p:cNvPr id="28" name="Google Shape;28;p6"/>
          <p:cNvSpPr txBox="1">
            <a:spLocks noGrp="1"/>
          </p:cNvSpPr>
          <p:nvPr>
            <p:ph type="title"/>
          </p:nvPr>
        </p:nvSpPr>
        <p:spPr>
          <a:xfrm>
            <a:off x="152400" y="152400"/>
            <a:ext cx="4724400" cy="61724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lt1"/>
              </a:buClr>
              <a:buSzPts val="2700"/>
              <a:buFont typeface="IBM Plex Sans"/>
              <a:buNone/>
              <a:defRPr sz="3600" i="0" u="none" strike="noStrike" cap="none">
                <a:solidFill>
                  <a:schemeClr val="lt1"/>
                </a:solidFill>
                <a:latin typeface="IBM Plex Sans"/>
                <a:ea typeface="IBM Plex Sans"/>
                <a:cs typeface="IBM Plex Sans"/>
                <a:sym typeface="IBM Plex Sans"/>
              </a:defRPr>
            </a:lvl1pPr>
            <a:lvl2pPr lvl="1" rtl="0">
              <a:spcBef>
                <a:spcPts val="0"/>
              </a:spcBef>
              <a:spcAft>
                <a:spcPts val="0"/>
              </a:spcAft>
              <a:buSzPts val="2800"/>
              <a:buNone/>
              <a:defRPr sz="1867"/>
            </a:lvl2pPr>
            <a:lvl3pPr lvl="2" rtl="0">
              <a:spcBef>
                <a:spcPts val="0"/>
              </a:spcBef>
              <a:spcAft>
                <a:spcPts val="0"/>
              </a:spcAft>
              <a:buSzPts val="2800"/>
              <a:buNone/>
              <a:defRPr sz="1867"/>
            </a:lvl3pPr>
            <a:lvl4pPr lvl="3" rtl="0">
              <a:spcBef>
                <a:spcPts val="0"/>
              </a:spcBef>
              <a:spcAft>
                <a:spcPts val="0"/>
              </a:spcAft>
              <a:buSzPts val="2800"/>
              <a:buNone/>
              <a:defRPr sz="1867"/>
            </a:lvl4pPr>
            <a:lvl5pPr lvl="4" rtl="0">
              <a:spcBef>
                <a:spcPts val="0"/>
              </a:spcBef>
              <a:spcAft>
                <a:spcPts val="0"/>
              </a:spcAft>
              <a:buSzPts val="2800"/>
              <a:buNone/>
              <a:defRPr sz="1867"/>
            </a:lvl5pPr>
            <a:lvl6pPr lvl="5" rtl="0">
              <a:spcBef>
                <a:spcPts val="0"/>
              </a:spcBef>
              <a:spcAft>
                <a:spcPts val="0"/>
              </a:spcAft>
              <a:buSzPts val="2800"/>
              <a:buNone/>
              <a:defRPr sz="1867"/>
            </a:lvl6pPr>
            <a:lvl7pPr lvl="6" rtl="0">
              <a:spcBef>
                <a:spcPts val="0"/>
              </a:spcBef>
              <a:spcAft>
                <a:spcPts val="0"/>
              </a:spcAft>
              <a:buSzPts val="2800"/>
              <a:buNone/>
              <a:defRPr sz="1867"/>
            </a:lvl7pPr>
            <a:lvl8pPr lvl="7" rtl="0">
              <a:spcBef>
                <a:spcPts val="0"/>
              </a:spcBef>
              <a:spcAft>
                <a:spcPts val="0"/>
              </a:spcAft>
              <a:buSzPts val="2800"/>
              <a:buNone/>
              <a:defRPr sz="1867"/>
            </a:lvl8pPr>
            <a:lvl9pPr lvl="8" rtl="0">
              <a:spcBef>
                <a:spcPts val="0"/>
              </a:spcBef>
              <a:spcAft>
                <a:spcPts val="0"/>
              </a:spcAft>
              <a:buSzPts val="2800"/>
              <a:buNone/>
              <a:defRPr sz="1867"/>
            </a:lvl9pPr>
          </a:lstStyle>
          <a:p>
            <a:endParaRPr/>
          </a:p>
        </p:txBody>
      </p:sp>
      <p:sp>
        <p:nvSpPr>
          <p:cNvPr id="29" name="Google Shape;29;p6"/>
          <p:cNvSpPr txBox="1">
            <a:spLocks noGrp="1"/>
          </p:cNvSpPr>
          <p:nvPr>
            <p:ph type="body" idx="1"/>
          </p:nvPr>
        </p:nvSpPr>
        <p:spPr>
          <a:xfrm>
            <a:off x="5181600" y="152400"/>
            <a:ext cx="6856400" cy="6172400"/>
          </a:xfrm>
          <a:prstGeom prst="rect">
            <a:avLst/>
          </a:prstGeom>
          <a:noFill/>
          <a:ln>
            <a:noFill/>
          </a:ln>
        </p:spPr>
        <p:txBody>
          <a:bodyPr spcFirstLastPara="1" wrap="square" lIns="91425" tIns="91425" rIns="91425" bIns="91425" anchor="ctr" anchorCtr="0">
            <a:noAutofit/>
          </a:bodyPr>
          <a:lstStyle>
            <a:lvl1pPr marL="609585" marR="0" lvl="0" indent="-482588" algn="l" rtl="0">
              <a:lnSpc>
                <a:spcPct val="100000"/>
              </a:lnSpc>
              <a:spcBef>
                <a:spcPts val="1067"/>
              </a:spcBef>
              <a:spcAft>
                <a:spcPts val="0"/>
              </a:spcAft>
              <a:buClr>
                <a:srgbClr val="FFCB05"/>
              </a:buClr>
              <a:buSzPts val="2100"/>
              <a:buFont typeface="IBM Plex Sans"/>
              <a:buChar char="•"/>
              <a:defRPr sz="2800" i="0" u="none" strike="noStrike" cap="none">
                <a:solidFill>
                  <a:srgbClr val="FFCB05"/>
                </a:solidFill>
                <a:latin typeface="IBM Plex Sans"/>
                <a:ea typeface="IBM Plex Sans"/>
                <a:cs typeface="IBM Plex Sans"/>
                <a:sym typeface="IBM Plex Sans"/>
              </a:defRPr>
            </a:lvl1pPr>
            <a:lvl2pPr marL="1219170" marR="0" lvl="1" indent="-457189" algn="l" rtl="0">
              <a:lnSpc>
                <a:spcPct val="100000"/>
              </a:lnSpc>
              <a:spcBef>
                <a:spcPts val="2133"/>
              </a:spcBef>
              <a:spcAft>
                <a:spcPts val="0"/>
              </a:spcAft>
              <a:buClr>
                <a:schemeClr val="lt1"/>
              </a:buClr>
              <a:buSzPts val="1800"/>
              <a:buFont typeface="IBM Plex Sans"/>
              <a:buChar char="•"/>
              <a:defRPr sz="2400" i="0" u="none" strike="noStrike" cap="none">
                <a:solidFill>
                  <a:schemeClr val="lt1"/>
                </a:solidFill>
                <a:latin typeface="IBM Plex Sans"/>
                <a:ea typeface="IBM Plex Sans"/>
                <a:cs typeface="IBM Plex Sans"/>
                <a:sym typeface="IBM Plex Sans"/>
              </a:defRPr>
            </a:lvl2pPr>
            <a:lvl3pPr marL="1828754" marR="0" lvl="2" indent="-431789" algn="l" rtl="0">
              <a:lnSpc>
                <a:spcPct val="100000"/>
              </a:lnSpc>
              <a:spcBef>
                <a:spcPts val="2133"/>
              </a:spcBef>
              <a:spcAft>
                <a:spcPts val="0"/>
              </a:spcAft>
              <a:buClr>
                <a:schemeClr val="lt1"/>
              </a:buClr>
              <a:buSzPts val="1500"/>
              <a:buFont typeface="IBM Plex Sans"/>
              <a:buChar char="•"/>
              <a:defRPr sz="2000" i="0" u="none" strike="noStrike" cap="none">
                <a:solidFill>
                  <a:schemeClr val="lt1"/>
                </a:solidFill>
                <a:latin typeface="IBM Plex Sans"/>
                <a:ea typeface="IBM Plex Sans"/>
                <a:cs typeface="IBM Plex Sans"/>
                <a:sym typeface="IBM Plex Sans"/>
              </a:defRPr>
            </a:lvl3pPr>
            <a:lvl4pPr marL="2438339" marR="0" lvl="3" indent="-423323" algn="l" rtl="0">
              <a:lnSpc>
                <a:spcPct val="100000"/>
              </a:lnSpc>
              <a:spcBef>
                <a:spcPts val="2133"/>
              </a:spcBef>
              <a:spcAft>
                <a:spcPts val="0"/>
              </a:spcAft>
              <a:buClr>
                <a:schemeClr val="lt1"/>
              </a:buClr>
              <a:buSzPts val="1400"/>
              <a:buFont typeface="IBM Plex Sans"/>
              <a:buChar char="•"/>
              <a:defRPr sz="1867" i="0" u="none" strike="noStrike" cap="none">
                <a:solidFill>
                  <a:schemeClr val="lt1"/>
                </a:solidFill>
                <a:latin typeface="IBM Plex Sans"/>
                <a:ea typeface="IBM Plex Sans"/>
                <a:cs typeface="IBM Plex Sans"/>
                <a:sym typeface="IBM Plex Sans"/>
              </a:defRPr>
            </a:lvl4pPr>
            <a:lvl5pPr marL="3047924" marR="0" lvl="4" indent="-423323" algn="l" rtl="0">
              <a:lnSpc>
                <a:spcPct val="100000"/>
              </a:lnSpc>
              <a:spcBef>
                <a:spcPts val="2133"/>
              </a:spcBef>
              <a:spcAft>
                <a:spcPts val="0"/>
              </a:spcAft>
              <a:buClr>
                <a:schemeClr val="lt1"/>
              </a:buClr>
              <a:buSzPts val="1400"/>
              <a:buFont typeface="IBM Plex Sans"/>
              <a:buChar char="•"/>
              <a:defRPr sz="1867" i="0" u="none" strike="noStrike" cap="none">
                <a:solidFill>
                  <a:schemeClr val="lt1"/>
                </a:solidFill>
                <a:latin typeface="IBM Plex Sans"/>
                <a:ea typeface="IBM Plex Sans"/>
                <a:cs typeface="IBM Plex Sans"/>
                <a:sym typeface="IBM Plex Sans"/>
              </a:defRPr>
            </a:lvl5pPr>
            <a:lvl6pPr marL="3657509" marR="0" lvl="5" indent="-423323" algn="l" rtl="0">
              <a:lnSpc>
                <a:spcPct val="90000"/>
              </a:lnSpc>
              <a:spcBef>
                <a:spcPts val="2133"/>
              </a:spcBef>
              <a:spcAft>
                <a:spcPts val="0"/>
              </a:spcAft>
              <a:buClr>
                <a:schemeClr val="lt1"/>
              </a:buClr>
              <a:buSzPts val="1400"/>
              <a:buFont typeface="IBM Plex Sans"/>
              <a:buChar char="•"/>
              <a:defRPr sz="1867" i="0" u="none" strike="noStrike" cap="none">
                <a:solidFill>
                  <a:schemeClr val="lt1"/>
                </a:solidFill>
                <a:latin typeface="IBM Plex Sans"/>
                <a:ea typeface="IBM Plex Sans"/>
                <a:cs typeface="IBM Plex Sans"/>
                <a:sym typeface="IBM Plex Sans"/>
              </a:defRPr>
            </a:lvl6pPr>
            <a:lvl7pPr marL="4267093" marR="0" lvl="6" indent="-423323" algn="l" rtl="0">
              <a:lnSpc>
                <a:spcPct val="90000"/>
              </a:lnSpc>
              <a:spcBef>
                <a:spcPts val="2133"/>
              </a:spcBef>
              <a:spcAft>
                <a:spcPts val="0"/>
              </a:spcAft>
              <a:buClr>
                <a:schemeClr val="lt1"/>
              </a:buClr>
              <a:buSzPts val="1400"/>
              <a:buFont typeface="IBM Plex Sans"/>
              <a:buChar char="•"/>
              <a:defRPr sz="1867" i="0" u="none" strike="noStrike" cap="none">
                <a:solidFill>
                  <a:schemeClr val="lt1"/>
                </a:solidFill>
                <a:latin typeface="IBM Plex Sans"/>
                <a:ea typeface="IBM Plex Sans"/>
                <a:cs typeface="IBM Plex Sans"/>
                <a:sym typeface="IBM Plex Sans"/>
              </a:defRPr>
            </a:lvl7pPr>
            <a:lvl8pPr marL="4876678" marR="0" lvl="7" indent="-423323" algn="l" rtl="0">
              <a:lnSpc>
                <a:spcPct val="90000"/>
              </a:lnSpc>
              <a:spcBef>
                <a:spcPts val="2133"/>
              </a:spcBef>
              <a:spcAft>
                <a:spcPts val="0"/>
              </a:spcAft>
              <a:buClr>
                <a:schemeClr val="lt1"/>
              </a:buClr>
              <a:buSzPts val="1400"/>
              <a:buFont typeface="IBM Plex Sans"/>
              <a:buChar char="•"/>
              <a:defRPr sz="1867" i="0" u="none" strike="noStrike" cap="none">
                <a:solidFill>
                  <a:schemeClr val="lt1"/>
                </a:solidFill>
                <a:latin typeface="IBM Plex Sans"/>
                <a:ea typeface="IBM Plex Sans"/>
                <a:cs typeface="IBM Plex Sans"/>
                <a:sym typeface="IBM Plex Sans"/>
              </a:defRPr>
            </a:lvl8pPr>
            <a:lvl9pPr marL="5486263" marR="0" lvl="8" indent="-423323" algn="l" rtl="0">
              <a:lnSpc>
                <a:spcPct val="90000"/>
              </a:lnSpc>
              <a:spcBef>
                <a:spcPts val="2133"/>
              </a:spcBef>
              <a:spcAft>
                <a:spcPts val="2133"/>
              </a:spcAft>
              <a:buClr>
                <a:schemeClr val="lt1"/>
              </a:buClr>
              <a:buSzPts val="1400"/>
              <a:buFont typeface="IBM Plex Sans"/>
              <a:buChar char="•"/>
              <a:defRPr sz="1867" i="0" u="none" strike="noStrike" cap="none">
                <a:solidFill>
                  <a:schemeClr val="lt1"/>
                </a:solidFill>
                <a:latin typeface="IBM Plex Sans"/>
                <a:ea typeface="IBM Plex Sans"/>
                <a:cs typeface="IBM Plex Sans"/>
                <a:sym typeface="IBM Plex Sans"/>
              </a:defRPr>
            </a:lvl9pPr>
          </a:lstStyle>
          <a:p>
            <a:endParaRPr/>
          </a:p>
        </p:txBody>
      </p:sp>
    </p:spTree>
    <p:extLst>
      <p:ext uri="{BB962C8B-B14F-4D97-AF65-F5344CB8AC3E}">
        <p14:creationId xmlns:p14="http://schemas.microsoft.com/office/powerpoint/2010/main" val="1351635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1 Title and Content 1">
  <p:cSld name="2-1 Title and Content 1">
    <p:spTree>
      <p:nvGrpSpPr>
        <p:cNvPr id="1" name="Shape 30"/>
        <p:cNvGrpSpPr/>
        <p:nvPr/>
      </p:nvGrpSpPr>
      <p:grpSpPr>
        <a:xfrm>
          <a:off x="0" y="0"/>
          <a:ext cx="0" cy="0"/>
          <a:chOff x="0" y="0"/>
          <a:chExt cx="0" cy="0"/>
        </a:xfrm>
      </p:grpSpPr>
      <p:sp>
        <p:nvSpPr>
          <p:cNvPr id="31" name="Google Shape;31;p7"/>
          <p:cNvSpPr txBox="1">
            <a:spLocks noGrp="1"/>
          </p:cNvSpPr>
          <p:nvPr>
            <p:ph type="sldNum" idx="12"/>
          </p:nvPr>
        </p:nvSpPr>
        <p:spPr>
          <a:xfrm>
            <a:off x="11353800" y="6477000"/>
            <a:ext cx="684800" cy="3812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867" b="0" i="0" u="none" strike="noStrike" cap="none">
                <a:solidFill>
                  <a:schemeClr val="dk1"/>
                </a:solidFill>
                <a:latin typeface="Barlow"/>
                <a:ea typeface="Barlow"/>
                <a:cs typeface="Barlow"/>
                <a:sym typeface="Barlow"/>
              </a:defRPr>
            </a:lvl1pPr>
            <a:lvl2pPr marL="0" marR="0" lvl="1" indent="0" algn="l" rtl="0">
              <a:spcBef>
                <a:spcPts val="0"/>
              </a:spcBef>
              <a:buNone/>
              <a:defRPr sz="1867" b="0" i="0" u="none" strike="noStrike" cap="none">
                <a:solidFill>
                  <a:schemeClr val="dk1"/>
                </a:solidFill>
                <a:latin typeface="Barlow"/>
                <a:ea typeface="Barlow"/>
                <a:cs typeface="Barlow"/>
                <a:sym typeface="Barlow"/>
              </a:defRPr>
            </a:lvl2pPr>
            <a:lvl3pPr marL="0" marR="0" lvl="2" indent="0" algn="l" rtl="0">
              <a:spcBef>
                <a:spcPts val="0"/>
              </a:spcBef>
              <a:buNone/>
              <a:defRPr sz="1867" b="0" i="0" u="none" strike="noStrike" cap="none">
                <a:solidFill>
                  <a:schemeClr val="dk1"/>
                </a:solidFill>
                <a:latin typeface="Barlow"/>
                <a:ea typeface="Barlow"/>
                <a:cs typeface="Barlow"/>
                <a:sym typeface="Barlow"/>
              </a:defRPr>
            </a:lvl3pPr>
            <a:lvl4pPr marL="0" marR="0" lvl="3" indent="0" algn="l" rtl="0">
              <a:spcBef>
                <a:spcPts val="0"/>
              </a:spcBef>
              <a:buNone/>
              <a:defRPr sz="1867" b="0" i="0" u="none" strike="noStrike" cap="none">
                <a:solidFill>
                  <a:schemeClr val="dk1"/>
                </a:solidFill>
                <a:latin typeface="Barlow"/>
                <a:ea typeface="Barlow"/>
                <a:cs typeface="Barlow"/>
                <a:sym typeface="Barlow"/>
              </a:defRPr>
            </a:lvl4pPr>
            <a:lvl5pPr marL="0" marR="0" lvl="4" indent="0" algn="l" rtl="0">
              <a:spcBef>
                <a:spcPts val="0"/>
              </a:spcBef>
              <a:buNone/>
              <a:defRPr sz="1867" b="0" i="0" u="none" strike="noStrike" cap="none">
                <a:solidFill>
                  <a:schemeClr val="dk1"/>
                </a:solidFill>
                <a:latin typeface="Barlow"/>
                <a:ea typeface="Barlow"/>
                <a:cs typeface="Barlow"/>
                <a:sym typeface="Barlow"/>
              </a:defRPr>
            </a:lvl5pPr>
            <a:lvl6pPr marL="0" marR="0" lvl="5" indent="0" algn="l" rtl="0">
              <a:spcBef>
                <a:spcPts val="0"/>
              </a:spcBef>
              <a:buNone/>
              <a:defRPr sz="1867" b="0" i="0" u="none" strike="noStrike" cap="none">
                <a:solidFill>
                  <a:schemeClr val="dk1"/>
                </a:solidFill>
                <a:latin typeface="Barlow"/>
                <a:ea typeface="Barlow"/>
                <a:cs typeface="Barlow"/>
                <a:sym typeface="Barlow"/>
              </a:defRPr>
            </a:lvl6pPr>
            <a:lvl7pPr marL="0" marR="0" lvl="6" indent="0" algn="l" rtl="0">
              <a:spcBef>
                <a:spcPts val="0"/>
              </a:spcBef>
              <a:buNone/>
              <a:defRPr sz="1867" b="0" i="0" u="none" strike="noStrike" cap="none">
                <a:solidFill>
                  <a:schemeClr val="dk1"/>
                </a:solidFill>
                <a:latin typeface="Barlow"/>
                <a:ea typeface="Barlow"/>
                <a:cs typeface="Barlow"/>
                <a:sym typeface="Barlow"/>
              </a:defRPr>
            </a:lvl7pPr>
            <a:lvl8pPr marL="0" marR="0" lvl="7" indent="0" algn="l" rtl="0">
              <a:spcBef>
                <a:spcPts val="0"/>
              </a:spcBef>
              <a:buNone/>
              <a:defRPr sz="1867" b="0" i="0" u="none" strike="noStrike" cap="none">
                <a:solidFill>
                  <a:schemeClr val="dk1"/>
                </a:solidFill>
                <a:latin typeface="Barlow"/>
                <a:ea typeface="Barlow"/>
                <a:cs typeface="Barlow"/>
                <a:sym typeface="Barlow"/>
              </a:defRPr>
            </a:lvl8pPr>
            <a:lvl9pPr marL="0" marR="0" lvl="8" indent="0" algn="l" rtl="0">
              <a:spcBef>
                <a:spcPts val="0"/>
              </a:spcBef>
              <a:buNone/>
              <a:defRPr sz="1867" b="0" i="0" u="none" strike="noStrike" cap="none">
                <a:solidFill>
                  <a:schemeClr val="dk1"/>
                </a:solidFill>
                <a:latin typeface="Barlow"/>
                <a:ea typeface="Barlow"/>
                <a:cs typeface="Barlow"/>
                <a:sym typeface="Barlow"/>
              </a:defRPr>
            </a:lvl9pPr>
          </a:lstStyle>
          <a:p>
            <a:fld id="{00000000-1234-1234-1234-123412341234}" type="slidenum">
              <a:rPr lang="en" smtClean="0"/>
              <a:pPr/>
              <a:t>‹#›</a:t>
            </a:fld>
            <a:endParaRPr lang="en"/>
          </a:p>
        </p:txBody>
      </p:sp>
      <p:sp>
        <p:nvSpPr>
          <p:cNvPr id="32" name="Google Shape;32;p7"/>
          <p:cNvSpPr txBox="1">
            <a:spLocks noGrp="1"/>
          </p:cNvSpPr>
          <p:nvPr>
            <p:ph type="title"/>
          </p:nvPr>
        </p:nvSpPr>
        <p:spPr>
          <a:xfrm>
            <a:off x="152400" y="152400"/>
            <a:ext cx="4724400" cy="61724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00274C"/>
              </a:buClr>
              <a:buSzPts val="2700"/>
              <a:buFont typeface="IBM Plex Sans"/>
              <a:buNone/>
              <a:defRPr sz="3600" i="0" u="none" strike="noStrike" cap="none">
                <a:solidFill>
                  <a:srgbClr val="00274C"/>
                </a:solidFill>
                <a:latin typeface="IBM Plex Sans"/>
                <a:ea typeface="IBM Plex Sans"/>
                <a:cs typeface="IBM Plex Sans"/>
                <a:sym typeface="IBM Plex Sans"/>
              </a:defRPr>
            </a:lvl1pPr>
            <a:lvl2pPr lvl="1" rtl="0">
              <a:spcBef>
                <a:spcPts val="0"/>
              </a:spcBef>
              <a:spcAft>
                <a:spcPts val="0"/>
              </a:spcAft>
              <a:buSzPts val="2800"/>
              <a:buNone/>
              <a:defRPr sz="1867"/>
            </a:lvl2pPr>
            <a:lvl3pPr lvl="2" rtl="0">
              <a:spcBef>
                <a:spcPts val="0"/>
              </a:spcBef>
              <a:spcAft>
                <a:spcPts val="0"/>
              </a:spcAft>
              <a:buSzPts val="2800"/>
              <a:buNone/>
              <a:defRPr sz="1867"/>
            </a:lvl3pPr>
            <a:lvl4pPr lvl="3" rtl="0">
              <a:spcBef>
                <a:spcPts val="0"/>
              </a:spcBef>
              <a:spcAft>
                <a:spcPts val="0"/>
              </a:spcAft>
              <a:buSzPts val="2800"/>
              <a:buNone/>
              <a:defRPr sz="1867"/>
            </a:lvl4pPr>
            <a:lvl5pPr lvl="4" rtl="0">
              <a:spcBef>
                <a:spcPts val="0"/>
              </a:spcBef>
              <a:spcAft>
                <a:spcPts val="0"/>
              </a:spcAft>
              <a:buSzPts val="2800"/>
              <a:buNone/>
              <a:defRPr sz="1867"/>
            </a:lvl5pPr>
            <a:lvl6pPr lvl="5" rtl="0">
              <a:spcBef>
                <a:spcPts val="0"/>
              </a:spcBef>
              <a:spcAft>
                <a:spcPts val="0"/>
              </a:spcAft>
              <a:buSzPts val="2800"/>
              <a:buNone/>
              <a:defRPr sz="1867"/>
            </a:lvl6pPr>
            <a:lvl7pPr lvl="6" rtl="0">
              <a:spcBef>
                <a:spcPts val="0"/>
              </a:spcBef>
              <a:spcAft>
                <a:spcPts val="0"/>
              </a:spcAft>
              <a:buSzPts val="2800"/>
              <a:buNone/>
              <a:defRPr sz="1867"/>
            </a:lvl7pPr>
            <a:lvl8pPr lvl="7" rtl="0">
              <a:spcBef>
                <a:spcPts val="0"/>
              </a:spcBef>
              <a:spcAft>
                <a:spcPts val="0"/>
              </a:spcAft>
              <a:buSzPts val="2800"/>
              <a:buNone/>
              <a:defRPr sz="1867"/>
            </a:lvl8pPr>
            <a:lvl9pPr lvl="8" rtl="0">
              <a:spcBef>
                <a:spcPts val="0"/>
              </a:spcBef>
              <a:spcAft>
                <a:spcPts val="0"/>
              </a:spcAft>
              <a:buSzPts val="2800"/>
              <a:buNone/>
              <a:defRPr sz="1867"/>
            </a:lvl9pPr>
          </a:lstStyle>
          <a:p>
            <a:endParaRPr/>
          </a:p>
        </p:txBody>
      </p:sp>
      <p:sp>
        <p:nvSpPr>
          <p:cNvPr id="33" name="Google Shape;33;p7"/>
          <p:cNvSpPr txBox="1">
            <a:spLocks noGrp="1"/>
          </p:cNvSpPr>
          <p:nvPr>
            <p:ph type="body" idx="1"/>
          </p:nvPr>
        </p:nvSpPr>
        <p:spPr>
          <a:xfrm>
            <a:off x="5181600" y="152400"/>
            <a:ext cx="6856400" cy="6172400"/>
          </a:xfrm>
          <a:prstGeom prst="rect">
            <a:avLst/>
          </a:prstGeom>
          <a:noFill/>
          <a:ln>
            <a:noFill/>
          </a:ln>
        </p:spPr>
        <p:txBody>
          <a:bodyPr spcFirstLastPara="1" wrap="square" lIns="91425" tIns="91425" rIns="91425" bIns="91425" anchor="ctr" anchorCtr="0">
            <a:noAutofit/>
          </a:bodyPr>
          <a:lstStyle>
            <a:lvl1pPr marL="609585" marR="0" lvl="0" indent="-482588" algn="l" rtl="0">
              <a:lnSpc>
                <a:spcPct val="100000"/>
              </a:lnSpc>
              <a:spcBef>
                <a:spcPts val="1067"/>
              </a:spcBef>
              <a:spcAft>
                <a:spcPts val="0"/>
              </a:spcAft>
              <a:buClr>
                <a:srgbClr val="00274C"/>
              </a:buClr>
              <a:buSzPts val="2100"/>
              <a:buFont typeface="IBM Plex Sans"/>
              <a:buChar char="•"/>
              <a:defRPr sz="2800" i="0" u="none" strike="noStrike" cap="none">
                <a:solidFill>
                  <a:srgbClr val="00274C"/>
                </a:solidFill>
                <a:latin typeface="IBM Plex Sans"/>
                <a:ea typeface="IBM Plex Sans"/>
                <a:cs typeface="IBM Plex Sans"/>
                <a:sym typeface="IBM Plex Sans"/>
              </a:defRPr>
            </a:lvl1pPr>
            <a:lvl2pPr marL="1219170" marR="0" lvl="1" indent="-457189" algn="l" rtl="0">
              <a:lnSpc>
                <a:spcPct val="100000"/>
              </a:lnSpc>
              <a:spcBef>
                <a:spcPts val="2133"/>
              </a:spcBef>
              <a:spcAft>
                <a:spcPts val="0"/>
              </a:spcAft>
              <a:buClr>
                <a:schemeClr val="dk2"/>
              </a:buClr>
              <a:buSzPts val="1800"/>
              <a:buFont typeface="IBM Plex Sans"/>
              <a:buChar char="•"/>
              <a:defRPr sz="2400" i="0" u="none" strike="noStrike" cap="none">
                <a:solidFill>
                  <a:schemeClr val="dk2"/>
                </a:solidFill>
                <a:latin typeface="IBM Plex Sans"/>
                <a:ea typeface="IBM Plex Sans"/>
                <a:cs typeface="IBM Plex Sans"/>
                <a:sym typeface="IBM Plex Sans"/>
              </a:defRPr>
            </a:lvl2pPr>
            <a:lvl3pPr marL="1828754" marR="0" lvl="2" indent="-431789" algn="l" rtl="0">
              <a:lnSpc>
                <a:spcPct val="100000"/>
              </a:lnSpc>
              <a:spcBef>
                <a:spcPts val="2133"/>
              </a:spcBef>
              <a:spcAft>
                <a:spcPts val="0"/>
              </a:spcAft>
              <a:buClr>
                <a:srgbClr val="7F7F7F"/>
              </a:buClr>
              <a:buSzPts val="1500"/>
              <a:buFont typeface="IBM Plex Sans"/>
              <a:buChar char="•"/>
              <a:defRPr sz="2000" i="0" u="none" strike="noStrike" cap="none">
                <a:solidFill>
                  <a:srgbClr val="7F7F7F"/>
                </a:solidFill>
                <a:latin typeface="IBM Plex Sans"/>
                <a:ea typeface="IBM Plex Sans"/>
                <a:cs typeface="IBM Plex Sans"/>
                <a:sym typeface="IBM Plex Sans"/>
              </a:defRPr>
            </a:lvl3pPr>
            <a:lvl4pPr marL="2438339" marR="0" lvl="3" indent="-423323" algn="l" rtl="0">
              <a:lnSpc>
                <a:spcPct val="100000"/>
              </a:lnSpc>
              <a:spcBef>
                <a:spcPts val="2133"/>
              </a:spcBef>
              <a:spcAft>
                <a:spcPts val="0"/>
              </a:spcAft>
              <a:buClr>
                <a:srgbClr val="7F7F7F"/>
              </a:buClr>
              <a:buSzPts val="1400"/>
              <a:buFont typeface="IBM Plex Sans"/>
              <a:buChar char="•"/>
              <a:defRPr sz="1867" i="0" u="none" strike="noStrike" cap="none">
                <a:solidFill>
                  <a:srgbClr val="7F7F7F"/>
                </a:solidFill>
                <a:latin typeface="IBM Plex Sans"/>
                <a:ea typeface="IBM Plex Sans"/>
                <a:cs typeface="IBM Plex Sans"/>
                <a:sym typeface="IBM Plex Sans"/>
              </a:defRPr>
            </a:lvl4pPr>
            <a:lvl5pPr marL="3047924" marR="0" lvl="4" indent="-423323" algn="l" rtl="0">
              <a:lnSpc>
                <a:spcPct val="100000"/>
              </a:lnSpc>
              <a:spcBef>
                <a:spcPts val="2133"/>
              </a:spcBef>
              <a:spcAft>
                <a:spcPts val="0"/>
              </a:spcAft>
              <a:buClr>
                <a:srgbClr val="7F7F7F"/>
              </a:buClr>
              <a:buSzPts val="1400"/>
              <a:buFont typeface="IBM Plex Sans"/>
              <a:buChar char="•"/>
              <a:defRPr sz="1867" i="0" u="none" strike="noStrike" cap="none">
                <a:solidFill>
                  <a:srgbClr val="7F7F7F"/>
                </a:solidFill>
                <a:latin typeface="IBM Plex Sans"/>
                <a:ea typeface="IBM Plex Sans"/>
                <a:cs typeface="IBM Plex Sans"/>
                <a:sym typeface="IBM Plex Sans"/>
              </a:defRPr>
            </a:lvl5pPr>
            <a:lvl6pPr marL="3657509" marR="0" lvl="5" indent="-423323" algn="l" rtl="0">
              <a:lnSpc>
                <a:spcPct val="90000"/>
              </a:lnSpc>
              <a:spcBef>
                <a:spcPts val="2133"/>
              </a:spcBef>
              <a:spcAft>
                <a:spcPts val="0"/>
              </a:spcAft>
              <a:buClr>
                <a:schemeClr val="dk1"/>
              </a:buClr>
              <a:buSzPts val="1400"/>
              <a:buFont typeface="IBM Plex Sans"/>
              <a:buChar char="•"/>
              <a:defRPr sz="1867" i="0" u="none" strike="noStrike" cap="none">
                <a:solidFill>
                  <a:schemeClr val="dk1"/>
                </a:solidFill>
                <a:latin typeface="IBM Plex Sans"/>
                <a:ea typeface="IBM Plex Sans"/>
                <a:cs typeface="IBM Plex Sans"/>
                <a:sym typeface="IBM Plex Sans"/>
              </a:defRPr>
            </a:lvl6pPr>
            <a:lvl7pPr marL="4267093" marR="0" lvl="6" indent="-423323" algn="l" rtl="0">
              <a:lnSpc>
                <a:spcPct val="90000"/>
              </a:lnSpc>
              <a:spcBef>
                <a:spcPts val="2133"/>
              </a:spcBef>
              <a:spcAft>
                <a:spcPts val="0"/>
              </a:spcAft>
              <a:buClr>
                <a:schemeClr val="dk1"/>
              </a:buClr>
              <a:buSzPts val="1400"/>
              <a:buFont typeface="IBM Plex Sans"/>
              <a:buChar char="•"/>
              <a:defRPr sz="1867" i="0" u="none" strike="noStrike" cap="none">
                <a:solidFill>
                  <a:schemeClr val="dk1"/>
                </a:solidFill>
                <a:latin typeface="IBM Plex Sans"/>
                <a:ea typeface="IBM Plex Sans"/>
                <a:cs typeface="IBM Plex Sans"/>
                <a:sym typeface="IBM Plex Sans"/>
              </a:defRPr>
            </a:lvl7pPr>
            <a:lvl8pPr marL="4876678" marR="0" lvl="7" indent="-423323" algn="l" rtl="0">
              <a:lnSpc>
                <a:spcPct val="90000"/>
              </a:lnSpc>
              <a:spcBef>
                <a:spcPts val="2133"/>
              </a:spcBef>
              <a:spcAft>
                <a:spcPts val="0"/>
              </a:spcAft>
              <a:buClr>
                <a:schemeClr val="dk1"/>
              </a:buClr>
              <a:buSzPts val="1400"/>
              <a:buFont typeface="IBM Plex Sans"/>
              <a:buChar char="•"/>
              <a:defRPr sz="1867" i="0" u="none" strike="noStrike" cap="none">
                <a:solidFill>
                  <a:schemeClr val="dk1"/>
                </a:solidFill>
                <a:latin typeface="IBM Plex Sans"/>
                <a:ea typeface="IBM Plex Sans"/>
                <a:cs typeface="IBM Plex Sans"/>
                <a:sym typeface="IBM Plex Sans"/>
              </a:defRPr>
            </a:lvl8pPr>
            <a:lvl9pPr marL="5486263" marR="0" lvl="8" indent="-423323" algn="l" rtl="0">
              <a:lnSpc>
                <a:spcPct val="90000"/>
              </a:lnSpc>
              <a:spcBef>
                <a:spcPts val="2133"/>
              </a:spcBef>
              <a:spcAft>
                <a:spcPts val="2133"/>
              </a:spcAft>
              <a:buClr>
                <a:schemeClr val="dk1"/>
              </a:buClr>
              <a:buSzPts val="1400"/>
              <a:buFont typeface="IBM Plex Sans"/>
              <a:buChar char="•"/>
              <a:defRPr sz="1867" i="0" u="none" strike="noStrike" cap="none">
                <a:solidFill>
                  <a:schemeClr val="dk1"/>
                </a:solidFill>
                <a:latin typeface="IBM Plex Sans"/>
                <a:ea typeface="IBM Plex Sans"/>
                <a:cs typeface="IBM Plex Sans"/>
                <a:sym typeface="IBM Plex Sans"/>
              </a:defRPr>
            </a:lvl9pPr>
          </a:lstStyle>
          <a:p>
            <a:endParaRPr/>
          </a:p>
        </p:txBody>
      </p:sp>
    </p:spTree>
    <p:extLst>
      <p:ext uri="{BB962C8B-B14F-4D97-AF65-F5344CB8AC3E}">
        <p14:creationId xmlns:p14="http://schemas.microsoft.com/office/powerpoint/2010/main" val="111376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1-5  Closing Slide">
  <p:cSld name="1-5  Closing Slide">
    <p:spTree>
      <p:nvGrpSpPr>
        <p:cNvPr id="1" name="Shape 34"/>
        <p:cNvGrpSpPr/>
        <p:nvPr/>
      </p:nvGrpSpPr>
      <p:grpSpPr>
        <a:xfrm>
          <a:off x="0" y="0"/>
          <a:ext cx="0" cy="0"/>
          <a:chOff x="0" y="0"/>
          <a:chExt cx="0" cy="0"/>
        </a:xfrm>
      </p:grpSpPr>
      <p:sp>
        <p:nvSpPr>
          <p:cNvPr id="35" name="Google Shape;35;p8"/>
          <p:cNvSpPr/>
          <p:nvPr/>
        </p:nvSpPr>
        <p:spPr>
          <a:xfrm>
            <a:off x="0" y="0"/>
            <a:ext cx="6096000" cy="6858000"/>
          </a:xfrm>
          <a:prstGeom prst="rect">
            <a:avLst/>
          </a:prstGeom>
          <a:solidFill>
            <a:srgbClr val="00274C"/>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a:solidFill>
                <a:schemeClr val="lt1"/>
              </a:solidFill>
              <a:latin typeface="Barlow"/>
              <a:ea typeface="Barlow"/>
              <a:cs typeface="Barlow"/>
              <a:sym typeface="Barlow"/>
            </a:endParaRPr>
          </a:p>
        </p:txBody>
      </p:sp>
      <p:cxnSp>
        <p:nvCxnSpPr>
          <p:cNvPr id="36" name="Google Shape;36;p8"/>
          <p:cNvCxnSpPr/>
          <p:nvPr/>
        </p:nvCxnSpPr>
        <p:spPr>
          <a:xfrm>
            <a:off x="1" y="2209800"/>
            <a:ext cx="6096000" cy="0"/>
          </a:xfrm>
          <a:prstGeom prst="straightConnector1">
            <a:avLst/>
          </a:prstGeom>
          <a:noFill/>
          <a:ln w="9525" cap="flat" cmpd="sng">
            <a:solidFill>
              <a:srgbClr val="003D77"/>
            </a:solidFill>
            <a:prstDash val="solid"/>
            <a:miter lim="800000"/>
            <a:headEnd type="none" w="sm" len="sm"/>
            <a:tailEnd type="none" w="sm" len="sm"/>
          </a:ln>
        </p:spPr>
      </p:cxnSp>
      <p:cxnSp>
        <p:nvCxnSpPr>
          <p:cNvPr id="37" name="Google Shape;37;p8"/>
          <p:cNvCxnSpPr/>
          <p:nvPr/>
        </p:nvCxnSpPr>
        <p:spPr>
          <a:xfrm>
            <a:off x="1" y="4648200"/>
            <a:ext cx="6096000" cy="0"/>
          </a:xfrm>
          <a:prstGeom prst="straightConnector1">
            <a:avLst/>
          </a:prstGeom>
          <a:noFill/>
          <a:ln w="9525" cap="flat" cmpd="sng">
            <a:solidFill>
              <a:srgbClr val="003D77"/>
            </a:solidFill>
            <a:prstDash val="solid"/>
            <a:miter lim="800000"/>
            <a:headEnd type="none" w="sm" len="sm"/>
            <a:tailEnd type="none" w="sm" len="sm"/>
          </a:ln>
        </p:spPr>
      </p:cxnSp>
      <p:sp>
        <p:nvSpPr>
          <p:cNvPr id="38" name="Google Shape;38;p8"/>
          <p:cNvSpPr/>
          <p:nvPr/>
        </p:nvSpPr>
        <p:spPr>
          <a:xfrm>
            <a:off x="6096000" y="0"/>
            <a:ext cx="6096000" cy="6858000"/>
          </a:xfrm>
          <a:prstGeom prst="rect">
            <a:avLst/>
          </a:prstGeom>
          <a:solidFill>
            <a:schemeClr val="lt1"/>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a:solidFill>
                <a:schemeClr val="lt1"/>
              </a:solidFill>
              <a:latin typeface="Barlow"/>
              <a:ea typeface="Barlow"/>
              <a:cs typeface="Barlow"/>
              <a:sym typeface="Barlow"/>
            </a:endParaRPr>
          </a:p>
        </p:txBody>
      </p:sp>
      <p:sp>
        <p:nvSpPr>
          <p:cNvPr id="40" name="Google Shape;40;p8"/>
          <p:cNvSpPr txBox="1">
            <a:spLocks noGrp="1"/>
          </p:cNvSpPr>
          <p:nvPr>
            <p:ph type="body" idx="1"/>
          </p:nvPr>
        </p:nvSpPr>
        <p:spPr>
          <a:xfrm>
            <a:off x="6324600" y="209831"/>
            <a:ext cx="5638800" cy="6400800"/>
          </a:xfrm>
          <a:prstGeom prst="rect">
            <a:avLst/>
          </a:prstGeom>
          <a:solidFill>
            <a:schemeClr val="lt1"/>
          </a:solidFill>
          <a:ln>
            <a:noFill/>
          </a:ln>
        </p:spPr>
        <p:txBody>
          <a:bodyPr spcFirstLastPara="1" wrap="square" lIns="91425" tIns="91425" rIns="91425" bIns="91425" anchor="ctr" anchorCtr="0">
            <a:noAutofit/>
          </a:bodyPr>
          <a:lstStyle>
            <a:lvl1pPr marL="609585" marR="0" lvl="0" indent="-304792" algn="l" rtl="0">
              <a:lnSpc>
                <a:spcPct val="100000"/>
              </a:lnSpc>
              <a:spcBef>
                <a:spcPts val="0"/>
              </a:spcBef>
              <a:spcAft>
                <a:spcPts val="0"/>
              </a:spcAft>
              <a:buClr>
                <a:srgbClr val="00274C"/>
              </a:buClr>
              <a:buSzPts val="1800"/>
              <a:buFont typeface="IBM Plex Sans"/>
              <a:buNone/>
              <a:defRPr sz="2400" b="1" i="0" u="none" strike="noStrike" cap="none">
                <a:solidFill>
                  <a:srgbClr val="00274C"/>
                </a:solidFill>
                <a:latin typeface="IBM Plex Sans"/>
                <a:ea typeface="IBM Plex Sans"/>
                <a:cs typeface="IBM Plex Sans"/>
                <a:sym typeface="IBM Plex Sans"/>
              </a:defRPr>
            </a:lvl1pPr>
            <a:lvl2pPr marL="1219170" marR="0" lvl="1" indent="-304792" algn="l" rtl="0">
              <a:lnSpc>
                <a:spcPct val="100000"/>
              </a:lnSpc>
              <a:spcBef>
                <a:spcPts val="0"/>
              </a:spcBef>
              <a:spcAft>
                <a:spcPts val="0"/>
              </a:spcAft>
              <a:buClr>
                <a:schemeClr val="dk1"/>
              </a:buClr>
              <a:buSzPts val="1800"/>
              <a:buFont typeface="IBM Plex Sans"/>
              <a:buNone/>
              <a:defRPr sz="2400" i="0" u="none" strike="noStrike" cap="none">
                <a:solidFill>
                  <a:schemeClr val="dk1"/>
                </a:solidFill>
                <a:latin typeface="IBM Plex Sans"/>
                <a:ea typeface="IBM Plex Sans"/>
                <a:cs typeface="IBM Plex Sans"/>
                <a:sym typeface="IBM Plex Sans"/>
              </a:defRPr>
            </a:lvl2pPr>
            <a:lvl3pPr marL="1828754" marR="0" lvl="2" indent="-431789" algn="l" rtl="0">
              <a:lnSpc>
                <a:spcPct val="90000"/>
              </a:lnSpc>
              <a:spcBef>
                <a:spcPts val="1200"/>
              </a:spcBef>
              <a:spcAft>
                <a:spcPts val="0"/>
              </a:spcAft>
              <a:buClr>
                <a:srgbClr val="7F7F7F"/>
              </a:buClr>
              <a:buSzPts val="1500"/>
              <a:buFont typeface="IBM Plex Sans"/>
              <a:buChar char="•"/>
              <a:defRPr sz="2000" i="0" u="none" strike="noStrike" cap="none">
                <a:solidFill>
                  <a:srgbClr val="7F7F7F"/>
                </a:solidFill>
                <a:latin typeface="IBM Plex Sans"/>
                <a:ea typeface="IBM Plex Sans"/>
                <a:cs typeface="IBM Plex Sans"/>
                <a:sym typeface="IBM Plex Sans"/>
              </a:defRPr>
            </a:lvl3pPr>
            <a:lvl4pPr marL="2438339" marR="0" lvl="3" indent="-423323" algn="l" rtl="0">
              <a:lnSpc>
                <a:spcPct val="90000"/>
              </a:lnSpc>
              <a:spcBef>
                <a:spcPts val="2133"/>
              </a:spcBef>
              <a:spcAft>
                <a:spcPts val="0"/>
              </a:spcAft>
              <a:buClr>
                <a:srgbClr val="7F7F7F"/>
              </a:buClr>
              <a:buSzPts val="1400"/>
              <a:buFont typeface="IBM Plex Sans"/>
              <a:buChar char="•"/>
              <a:defRPr sz="1867" i="0" u="none" strike="noStrike" cap="none">
                <a:solidFill>
                  <a:srgbClr val="7F7F7F"/>
                </a:solidFill>
                <a:latin typeface="IBM Plex Sans"/>
                <a:ea typeface="IBM Plex Sans"/>
                <a:cs typeface="IBM Plex Sans"/>
                <a:sym typeface="IBM Plex Sans"/>
              </a:defRPr>
            </a:lvl4pPr>
            <a:lvl5pPr marL="3047924" marR="0" lvl="4" indent="-423323" algn="l" rtl="0">
              <a:lnSpc>
                <a:spcPct val="90000"/>
              </a:lnSpc>
              <a:spcBef>
                <a:spcPts val="2133"/>
              </a:spcBef>
              <a:spcAft>
                <a:spcPts val="0"/>
              </a:spcAft>
              <a:buClr>
                <a:srgbClr val="7F7F7F"/>
              </a:buClr>
              <a:buSzPts val="1400"/>
              <a:buFont typeface="IBM Plex Sans"/>
              <a:buChar char="•"/>
              <a:defRPr sz="1867" i="0" u="none" strike="noStrike" cap="none">
                <a:solidFill>
                  <a:srgbClr val="7F7F7F"/>
                </a:solidFill>
                <a:latin typeface="IBM Plex Sans"/>
                <a:ea typeface="IBM Plex Sans"/>
                <a:cs typeface="IBM Plex Sans"/>
                <a:sym typeface="IBM Plex Sans"/>
              </a:defRPr>
            </a:lvl5pPr>
            <a:lvl6pPr marL="3657509" marR="0" lvl="5" indent="-423323" algn="l" rtl="0">
              <a:lnSpc>
                <a:spcPct val="90000"/>
              </a:lnSpc>
              <a:spcBef>
                <a:spcPts val="2133"/>
              </a:spcBef>
              <a:spcAft>
                <a:spcPts val="0"/>
              </a:spcAft>
              <a:buClr>
                <a:schemeClr val="dk1"/>
              </a:buClr>
              <a:buSzPts val="1400"/>
              <a:buFont typeface="IBM Plex Sans"/>
              <a:buChar char="•"/>
              <a:defRPr sz="1867" i="0" u="none" strike="noStrike" cap="none">
                <a:solidFill>
                  <a:schemeClr val="dk1"/>
                </a:solidFill>
                <a:latin typeface="IBM Plex Sans"/>
                <a:ea typeface="IBM Plex Sans"/>
                <a:cs typeface="IBM Plex Sans"/>
                <a:sym typeface="IBM Plex Sans"/>
              </a:defRPr>
            </a:lvl6pPr>
            <a:lvl7pPr marL="4267093" marR="0" lvl="6" indent="-423323" algn="l" rtl="0">
              <a:lnSpc>
                <a:spcPct val="90000"/>
              </a:lnSpc>
              <a:spcBef>
                <a:spcPts val="2133"/>
              </a:spcBef>
              <a:spcAft>
                <a:spcPts val="0"/>
              </a:spcAft>
              <a:buClr>
                <a:schemeClr val="dk1"/>
              </a:buClr>
              <a:buSzPts val="1400"/>
              <a:buFont typeface="IBM Plex Sans"/>
              <a:buChar char="•"/>
              <a:defRPr sz="1867" i="0" u="none" strike="noStrike" cap="none">
                <a:solidFill>
                  <a:schemeClr val="dk1"/>
                </a:solidFill>
                <a:latin typeface="IBM Plex Sans"/>
                <a:ea typeface="IBM Plex Sans"/>
                <a:cs typeface="IBM Plex Sans"/>
                <a:sym typeface="IBM Plex Sans"/>
              </a:defRPr>
            </a:lvl7pPr>
            <a:lvl8pPr marL="4876678" marR="0" lvl="7" indent="-423323" algn="l" rtl="0">
              <a:lnSpc>
                <a:spcPct val="90000"/>
              </a:lnSpc>
              <a:spcBef>
                <a:spcPts val="2133"/>
              </a:spcBef>
              <a:spcAft>
                <a:spcPts val="0"/>
              </a:spcAft>
              <a:buClr>
                <a:schemeClr val="dk1"/>
              </a:buClr>
              <a:buSzPts val="1400"/>
              <a:buFont typeface="IBM Plex Sans"/>
              <a:buChar char="•"/>
              <a:defRPr sz="1867" i="0" u="none" strike="noStrike" cap="none">
                <a:solidFill>
                  <a:schemeClr val="dk1"/>
                </a:solidFill>
                <a:latin typeface="IBM Plex Sans"/>
                <a:ea typeface="IBM Plex Sans"/>
                <a:cs typeface="IBM Plex Sans"/>
                <a:sym typeface="IBM Plex Sans"/>
              </a:defRPr>
            </a:lvl8pPr>
            <a:lvl9pPr marL="5486263" marR="0" lvl="8" indent="-423323" algn="l" rtl="0">
              <a:lnSpc>
                <a:spcPct val="90000"/>
              </a:lnSpc>
              <a:spcBef>
                <a:spcPts val="2133"/>
              </a:spcBef>
              <a:spcAft>
                <a:spcPts val="2133"/>
              </a:spcAft>
              <a:buClr>
                <a:schemeClr val="dk1"/>
              </a:buClr>
              <a:buSzPts val="1400"/>
              <a:buFont typeface="IBM Plex Sans"/>
              <a:buChar char="•"/>
              <a:defRPr sz="1867" i="0" u="none" strike="noStrike" cap="none">
                <a:solidFill>
                  <a:schemeClr val="dk1"/>
                </a:solidFill>
                <a:latin typeface="IBM Plex Sans"/>
                <a:ea typeface="IBM Plex Sans"/>
                <a:cs typeface="IBM Plex Sans"/>
                <a:sym typeface="IBM Plex Sans"/>
              </a:defRPr>
            </a:lvl9pPr>
          </a:lstStyle>
          <a:p>
            <a:endParaRPr/>
          </a:p>
        </p:txBody>
      </p:sp>
      <p:sp>
        <p:nvSpPr>
          <p:cNvPr id="41" name="Google Shape;41;p8"/>
          <p:cNvSpPr txBox="1"/>
          <p:nvPr/>
        </p:nvSpPr>
        <p:spPr>
          <a:xfrm>
            <a:off x="152399" y="2324661"/>
            <a:ext cx="5791200" cy="2171200"/>
          </a:xfrm>
          <a:prstGeom prst="rect">
            <a:avLst/>
          </a:prstGeom>
          <a:no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chemeClr val="lt1"/>
              </a:buClr>
              <a:buSzPts val="2700"/>
              <a:buFont typeface="Barlow"/>
              <a:buNone/>
            </a:pPr>
            <a:r>
              <a:rPr lang="en" sz="3600" b="1">
                <a:solidFill>
                  <a:schemeClr val="lt1"/>
                </a:solidFill>
                <a:latin typeface="IBM Plex Sans"/>
                <a:ea typeface="IBM Plex Sans"/>
                <a:cs typeface="IBM Plex Sans"/>
                <a:sym typeface="IBM Plex Sans"/>
              </a:rPr>
              <a:t>THANK YOU</a:t>
            </a:r>
            <a:endParaRPr sz="1467" b="1">
              <a:latin typeface="IBM Plex Sans"/>
              <a:ea typeface="IBM Plex Sans"/>
              <a:cs typeface="IBM Plex Sans"/>
              <a:sym typeface="IBM Plex Sans"/>
            </a:endParaRPr>
          </a:p>
        </p:txBody>
      </p:sp>
      <p:pic>
        <p:nvPicPr>
          <p:cNvPr id="3" name="Picture 2">
            <a:extLst>
              <a:ext uri="{FF2B5EF4-FFF2-40B4-BE49-F238E27FC236}">
                <a16:creationId xmlns:a16="http://schemas.microsoft.com/office/drawing/2014/main" id="{57111CEB-DE19-D4AB-F80A-F92C2D290E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92350" y="4800600"/>
            <a:ext cx="1511300" cy="952500"/>
          </a:xfrm>
          <a:prstGeom prst="rect">
            <a:avLst/>
          </a:prstGeom>
        </p:spPr>
      </p:pic>
    </p:spTree>
    <p:extLst>
      <p:ext uri="{BB962C8B-B14F-4D97-AF65-F5344CB8AC3E}">
        <p14:creationId xmlns:p14="http://schemas.microsoft.com/office/powerpoint/2010/main" val="354454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11DB8CF-EFFC-4845-9EA2-F8C5F8AD05D8}"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94557F-EC01-4D9A-9CB6-CB3F35AE16EC}" type="slidenum">
              <a:rPr lang="en-US" smtClean="0"/>
              <a:t>‹#›</a:t>
            </a:fld>
            <a:endParaRPr lang="en-US"/>
          </a:p>
        </p:txBody>
      </p:sp>
    </p:spTree>
    <p:extLst>
      <p:ext uri="{BB962C8B-B14F-4D97-AF65-F5344CB8AC3E}">
        <p14:creationId xmlns:p14="http://schemas.microsoft.com/office/powerpoint/2010/main" val="2506952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1DB8CF-EFFC-4845-9EA2-F8C5F8AD05D8}"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94557F-EC01-4D9A-9CB6-CB3F35AE16EC}" type="slidenum">
              <a:rPr lang="en-US" smtClean="0"/>
              <a:t>‹#›</a:t>
            </a:fld>
            <a:endParaRPr lang="en-US"/>
          </a:p>
        </p:txBody>
      </p:sp>
    </p:spTree>
    <p:extLst>
      <p:ext uri="{BB962C8B-B14F-4D97-AF65-F5344CB8AC3E}">
        <p14:creationId xmlns:p14="http://schemas.microsoft.com/office/powerpoint/2010/main" val="3368664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11DB8CF-EFFC-4845-9EA2-F8C5F8AD05D8}"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94557F-EC01-4D9A-9CB6-CB3F35AE16EC}" type="slidenum">
              <a:rPr lang="en-US" smtClean="0"/>
              <a:t>‹#›</a:t>
            </a:fld>
            <a:endParaRPr lang="en-US"/>
          </a:p>
        </p:txBody>
      </p:sp>
    </p:spTree>
    <p:extLst>
      <p:ext uri="{BB962C8B-B14F-4D97-AF65-F5344CB8AC3E}">
        <p14:creationId xmlns:p14="http://schemas.microsoft.com/office/powerpoint/2010/main" val="755643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1DB8CF-EFFC-4845-9EA2-F8C5F8AD05D8}" type="datetimeFigureOut">
              <a:rPr lang="en-US" smtClean="0"/>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94557F-EC01-4D9A-9CB6-CB3F35AE16EC}" type="slidenum">
              <a:rPr lang="en-US" smtClean="0"/>
              <a:t>‹#›</a:t>
            </a:fld>
            <a:endParaRPr lang="en-US"/>
          </a:p>
        </p:txBody>
      </p:sp>
    </p:spTree>
    <p:extLst>
      <p:ext uri="{BB962C8B-B14F-4D97-AF65-F5344CB8AC3E}">
        <p14:creationId xmlns:p14="http://schemas.microsoft.com/office/powerpoint/2010/main" val="3250724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1DB8CF-EFFC-4845-9EA2-F8C5F8AD05D8}" type="datetimeFigureOut">
              <a:rPr lang="en-US" smtClean="0"/>
              <a:t>9/30/26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94557F-EC01-4D9A-9CB6-CB3F35AE16EC}" type="slidenum">
              <a:rPr lang="en-US" smtClean="0"/>
              <a:t>‹#›</a:t>
            </a:fld>
            <a:endParaRPr lang="en-US"/>
          </a:p>
        </p:txBody>
      </p:sp>
    </p:spTree>
    <p:extLst>
      <p:ext uri="{BB962C8B-B14F-4D97-AF65-F5344CB8AC3E}">
        <p14:creationId xmlns:p14="http://schemas.microsoft.com/office/powerpoint/2010/main" val="615882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1DB8CF-EFFC-4845-9EA2-F8C5F8AD05D8}" type="datetimeFigureOut">
              <a:rPr lang="en-US" smtClean="0"/>
              <a:t>9/30/26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94557F-EC01-4D9A-9CB6-CB3F35AE16EC}" type="slidenum">
              <a:rPr lang="en-US" smtClean="0"/>
              <a:t>‹#›</a:t>
            </a:fld>
            <a:endParaRPr lang="en-US"/>
          </a:p>
        </p:txBody>
      </p:sp>
    </p:spTree>
    <p:extLst>
      <p:ext uri="{BB962C8B-B14F-4D97-AF65-F5344CB8AC3E}">
        <p14:creationId xmlns:p14="http://schemas.microsoft.com/office/powerpoint/2010/main" val="23081888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1DB8CF-EFFC-4845-9EA2-F8C5F8AD05D8}" type="datetimeFigureOut">
              <a:rPr lang="en-US" smtClean="0"/>
              <a:t>9/30/26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94557F-EC01-4D9A-9CB6-CB3F35AE16EC}" type="slidenum">
              <a:rPr lang="en-US" smtClean="0"/>
              <a:t>‹#›</a:t>
            </a:fld>
            <a:endParaRPr lang="en-US"/>
          </a:p>
        </p:txBody>
      </p:sp>
    </p:spTree>
    <p:extLst>
      <p:ext uri="{BB962C8B-B14F-4D97-AF65-F5344CB8AC3E}">
        <p14:creationId xmlns:p14="http://schemas.microsoft.com/office/powerpoint/2010/main" val="14619437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11DB8CF-EFFC-4845-9EA2-F8C5F8AD05D8}" type="datetimeFigureOut">
              <a:rPr lang="en-US" smtClean="0"/>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94557F-EC01-4D9A-9CB6-CB3F35AE16EC}" type="slidenum">
              <a:rPr lang="en-US" smtClean="0"/>
              <a:t>‹#›</a:t>
            </a:fld>
            <a:endParaRPr lang="en-US"/>
          </a:p>
        </p:txBody>
      </p:sp>
    </p:spTree>
    <p:extLst>
      <p:ext uri="{BB962C8B-B14F-4D97-AF65-F5344CB8AC3E}">
        <p14:creationId xmlns:p14="http://schemas.microsoft.com/office/powerpoint/2010/main" val="745893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11DB8CF-EFFC-4845-9EA2-F8C5F8AD05D8}" type="datetimeFigureOut">
              <a:rPr lang="en-US" smtClean="0"/>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94557F-EC01-4D9A-9CB6-CB3F35AE16EC}" type="slidenum">
              <a:rPr lang="en-US" smtClean="0"/>
              <a:t>‹#›</a:t>
            </a:fld>
            <a:endParaRPr lang="en-US"/>
          </a:p>
        </p:txBody>
      </p:sp>
    </p:spTree>
    <p:extLst>
      <p:ext uri="{BB962C8B-B14F-4D97-AF65-F5344CB8AC3E}">
        <p14:creationId xmlns:p14="http://schemas.microsoft.com/office/powerpoint/2010/main" val="3001093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1DB8CF-EFFC-4845-9EA2-F8C5F8AD05D8}"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94557F-EC01-4D9A-9CB6-CB3F35AE16EC}" type="slidenum">
              <a:rPr lang="en-US" smtClean="0"/>
              <a:t>‹#›</a:t>
            </a:fld>
            <a:endParaRPr lang="en-US"/>
          </a:p>
        </p:txBody>
      </p:sp>
    </p:spTree>
    <p:extLst>
      <p:ext uri="{BB962C8B-B14F-4D97-AF65-F5344CB8AC3E}">
        <p14:creationId xmlns:p14="http://schemas.microsoft.com/office/powerpoint/2010/main" val="11447667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1DB8CF-EFFC-4845-9EA2-F8C5F8AD05D8}"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94557F-EC01-4D9A-9CB6-CB3F35AE16EC}" type="slidenum">
              <a:rPr lang="en-US" smtClean="0"/>
              <a:t>‹#›</a:t>
            </a:fld>
            <a:endParaRPr lang="en-US"/>
          </a:p>
        </p:txBody>
      </p:sp>
    </p:spTree>
    <p:extLst>
      <p:ext uri="{BB962C8B-B14F-4D97-AF65-F5344CB8AC3E}">
        <p14:creationId xmlns:p14="http://schemas.microsoft.com/office/powerpoint/2010/main" val="20635168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image" Target="../media/image3.emf"/><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image" Target="../media/image4.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80587347"/>
      </p:ext>
    </p:extLst>
  </p:cSld>
  <p:clrMap bg1="lt1" tx1="dk1" bg2="dk2" tx2="lt2" accent1="accent1" accent2="accent2" accent3="accent3" accent4="accent4" accent5="accent5" accent6="accent6" hlink="hlink" folHlink="folHlink"/>
  <p:sldLayoutIdLst>
    <p:sldLayoutId id="2147483661" r:id="rId1"/>
    <p:sldLayoutId id="2147483664" r:id="rId2"/>
    <p:sldLayoutId id="2147483665" r:id="rId3"/>
    <p:sldLayoutId id="2147483666" r:id="rId4"/>
    <p:sldLayoutId id="2147483667"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1DB8CF-EFFC-4845-9EA2-F8C5F8AD05D8}" type="datetimeFigureOut">
              <a:rPr lang="en-US" smtClean="0"/>
              <a:t>9/30/26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94557F-EC01-4D9A-9CB6-CB3F35AE16EC}" type="slidenum">
              <a:rPr lang="en-US" smtClean="0"/>
              <a:t>‹#›</a:t>
            </a:fld>
            <a:endParaRPr lang="en-US"/>
          </a:p>
        </p:txBody>
      </p:sp>
      <p:pic>
        <p:nvPicPr>
          <p:cNvPr id="7" name="Picture 6" descr="color_horiz.eps"/>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184900"/>
            <a:ext cx="12192000" cy="673100"/>
          </a:xfrm>
          <a:prstGeom prst="rect">
            <a:avLst/>
          </a:prstGeom>
          <a:solidFill>
            <a:srgbClr val="00274C"/>
          </a:solidFill>
          <a:ln>
            <a:noFill/>
          </a:ln>
        </p:spPr>
      </p:pic>
      <p:pic>
        <p:nvPicPr>
          <p:cNvPr id="10" name="Picture 9">
            <a:extLst>
              <a:ext uri="{FF2B5EF4-FFF2-40B4-BE49-F238E27FC236}">
                <a16:creationId xmlns:a16="http://schemas.microsoft.com/office/drawing/2014/main" id="{9CC4875C-66CD-D047-9D42-65AADCD90AF9}"/>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620351" y="6324600"/>
            <a:ext cx="3177713" cy="393699"/>
          </a:xfrm>
          <a:prstGeom prst="rect">
            <a:avLst/>
          </a:prstGeom>
        </p:spPr>
      </p:pic>
    </p:spTree>
    <p:extLst>
      <p:ext uri="{BB962C8B-B14F-4D97-AF65-F5344CB8AC3E}">
        <p14:creationId xmlns:p14="http://schemas.microsoft.com/office/powerpoint/2010/main" val="50422921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914400" rtl="0" eaLnBrk="1" latinLnBrk="0" hangingPunct="1">
        <a:lnSpc>
          <a:spcPct val="90000"/>
        </a:lnSpc>
        <a:spcBef>
          <a:spcPct val="0"/>
        </a:spcBef>
        <a:buNone/>
        <a:defRPr sz="4400" b="1" kern="1200">
          <a:solidFill>
            <a:schemeClr val="tx1"/>
          </a:solidFill>
          <a:latin typeface="IBM Plex Sans" panose="020B050305020300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9.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4.pn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23.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Google Shape;47;p9"/>
          <p:cNvSpPr txBox="1">
            <a:spLocks noGrp="1"/>
          </p:cNvSpPr>
          <p:nvPr>
            <p:ph type="body" idx="1"/>
          </p:nvPr>
        </p:nvSpPr>
        <p:spPr>
          <a:xfrm>
            <a:off x="2476500" y="2440847"/>
            <a:ext cx="7238800" cy="990400"/>
          </a:xfrm>
          <a:prstGeom prst="rect">
            <a:avLst/>
          </a:prstGeom>
        </p:spPr>
        <p:txBody>
          <a:bodyPr spcFirstLastPara="1" wrap="square" lIns="121900" tIns="121900" rIns="121900" bIns="121900" anchor="t" anchorCtr="0">
            <a:noAutofit/>
          </a:bodyPr>
          <a:lstStyle/>
          <a:p>
            <a:pPr marL="0" indent="0">
              <a:spcAft>
                <a:spcPts val="2133"/>
              </a:spcAft>
            </a:pPr>
            <a:r>
              <a:rPr lang="en" dirty="0">
                <a:solidFill>
                  <a:srgbClr val="FFCB05"/>
                </a:solidFill>
              </a:rPr>
              <a:t>Automating survey workflows in Stata</a:t>
            </a:r>
            <a:endParaRPr dirty="0">
              <a:solidFill>
                <a:srgbClr val="FFCB05"/>
              </a:solidFill>
            </a:endParaRPr>
          </a:p>
        </p:txBody>
      </p:sp>
      <p:sp>
        <p:nvSpPr>
          <p:cNvPr id="48" name="Google Shape;48;p9"/>
          <p:cNvSpPr txBox="1">
            <a:spLocks noGrp="1"/>
          </p:cNvSpPr>
          <p:nvPr>
            <p:ph type="title"/>
          </p:nvPr>
        </p:nvSpPr>
        <p:spPr>
          <a:xfrm>
            <a:off x="838200" y="344925"/>
            <a:ext cx="10496800" cy="1838800"/>
          </a:xfrm>
          <a:prstGeom prst="rect">
            <a:avLst/>
          </a:prstGeom>
        </p:spPr>
        <p:txBody>
          <a:bodyPr spcFirstLastPara="1" wrap="square" lIns="121900" tIns="121900" rIns="121900" bIns="121900" anchor="ctr" anchorCtr="0">
            <a:noAutofit/>
          </a:bodyPr>
          <a:lstStyle/>
          <a:p>
            <a:r>
              <a:rPr lang="en-US" dirty="0"/>
              <a:t>From Qualtrics to Word</a:t>
            </a:r>
            <a:endParaRPr dirty="0"/>
          </a:p>
        </p:txBody>
      </p:sp>
      <p:sp>
        <p:nvSpPr>
          <p:cNvPr id="4" name="Google Shape;47;p9">
            <a:extLst>
              <a:ext uri="{FF2B5EF4-FFF2-40B4-BE49-F238E27FC236}">
                <a16:creationId xmlns:a16="http://schemas.microsoft.com/office/drawing/2014/main" id="{E1BBE1A1-7F79-1FF5-6A01-3C6471CE5EC4}"/>
              </a:ext>
            </a:extLst>
          </p:cNvPr>
          <p:cNvSpPr txBox="1">
            <a:spLocks/>
          </p:cNvSpPr>
          <p:nvPr/>
        </p:nvSpPr>
        <p:spPr>
          <a:xfrm>
            <a:off x="2338411" y="4183829"/>
            <a:ext cx="7238800" cy="9904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609585" marR="0" lvl="0" indent="-304792" algn="ctr" rtl="0">
              <a:lnSpc>
                <a:spcPct val="100000"/>
              </a:lnSpc>
              <a:spcBef>
                <a:spcPts val="0"/>
              </a:spcBef>
              <a:spcAft>
                <a:spcPts val="0"/>
              </a:spcAft>
              <a:buClr>
                <a:schemeClr val="lt2"/>
              </a:buClr>
              <a:buSzPts val="1800"/>
              <a:buFont typeface="IBM Plex Sans"/>
              <a:buNone/>
              <a:defRPr sz="2400" b="0" i="0" u="none" strike="noStrike" cap="none">
                <a:solidFill>
                  <a:schemeClr val="lt2"/>
                </a:solidFill>
                <a:latin typeface="IBM Plex Sans"/>
                <a:ea typeface="IBM Plex Sans"/>
                <a:cs typeface="IBM Plex Sans"/>
                <a:sym typeface="IBM Plex Sans"/>
              </a:defRPr>
            </a:lvl1pPr>
            <a:lvl2pPr marL="1219170" marR="0" lvl="1" indent="-304792" algn="l" rtl="0">
              <a:lnSpc>
                <a:spcPct val="90000"/>
              </a:lnSpc>
              <a:spcBef>
                <a:spcPts val="2133"/>
              </a:spcBef>
              <a:spcAft>
                <a:spcPts val="0"/>
              </a:spcAft>
              <a:buClr>
                <a:srgbClr val="666666"/>
              </a:buClr>
              <a:buSzPts val="1800"/>
              <a:buFont typeface="IBM Plex Sans"/>
              <a:buNone/>
              <a:defRPr sz="2400" b="0" i="0" u="none" strike="noStrike" cap="none">
                <a:solidFill>
                  <a:srgbClr val="666666"/>
                </a:solidFill>
                <a:latin typeface="IBM Plex Sans"/>
                <a:ea typeface="IBM Plex Sans"/>
                <a:cs typeface="IBM Plex Sans"/>
                <a:sym typeface="IBM Plex Sans"/>
              </a:defRPr>
            </a:lvl2pPr>
            <a:lvl3pPr marL="1828754" marR="0" lvl="2" indent="-304792" algn="l" rtl="0">
              <a:lnSpc>
                <a:spcPct val="90000"/>
              </a:lnSpc>
              <a:spcBef>
                <a:spcPts val="2133"/>
              </a:spcBef>
              <a:spcAft>
                <a:spcPts val="0"/>
              </a:spcAft>
              <a:buClr>
                <a:srgbClr val="7F7F7F"/>
              </a:buClr>
              <a:buSzPts val="1500"/>
              <a:buFont typeface="IBM Plex Sans"/>
              <a:buNone/>
              <a:defRPr sz="2000" b="0" i="0" u="none" strike="noStrike" cap="none">
                <a:solidFill>
                  <a:srgbClr val="7F7F7F"/>
                </a:solidFill>
                <a:latin typeface="IBM Plex Sans"/>
                <a:ea typeface="IBM Plex Sans"/>
                <a:cs typeface="IBM Plex Sans"/>
                <a:sym typeface="IBM Plex Sans"/>
              </a:defRPr>
            </a:lvl3pPr>
            <a:lvl4pPr marL="2438339" marR="0" lvl="3" indent="-304792" algn="l" rtl="0">
              <a:lnSpc>
                <a:spcPct val="90000"/>
              </a:lnSpc>
              <a:spcBef>
                <a:spcPts val="2133"/>
              </a:spcBef>
              <a:spcAft>
                <a:spcPts val="0"/>
              </a:spcAft>
              <a:buClr>
                <a:srgbClr val="7F7F7F"/>
              </a:buClr>
              <a:buSzPts val="1400"/>
              <a:buFont typeface="IBM Plex Sans"/>
              <a:buNone/>
              <a:defRPr sz="1867" b="0" i="0" u="none" strike="noStrike" cap="none">
                <a:solidFill>
                  <a:srgbClr val="7F7F7F"/>
                </a:solidFill>
                <a:latin typeface="IBM Plex Sans"/>
                <a:ea typeface="IBM Plex Sans"/>
                <a:cs typeface="IBM Plex Sans"/>
                <a:sym typeface="IBM Plex Sans"/>
              </a:defRPr>
            </a:lvl4pPr>
            <a:lvl5pPr marL="3047924" marR="0" lvl="4" indent="-304792" algn="l" rtl="0">
              <a:lnSpc>
                <a:spcPct val="90000"/>
              </a:lnSpc>
              <a:spcBef>
                <a:spcPts val="2133"/>
              </a:spcBef>
              <a:spcAft>
                <a:spcPts val="0"/>
              </a:spcAft>
              <a:buClr>
                <a:srgbClr val="7F7F7F"/>
              </a:buClr>
              <a:buSzPts val="1400"/>
              <a:buFont typeface="IBM Plex Sans"/>
              <a:buNone/>
              <a:defRPr sz="1867" b="0" i="0" u="none" strike="noStrike" cap="none">
                <a:solidFill>
                  <a:srgbClr val="7F7F7F"/>
                </a:solidFill>
                <a:latin typeface="IBM Plex Sans"/>
                <a:ea typeface="IBM Plex Sans"/>
                <a:cs typeface="IBM Plex Sans"/>
                <a:sym typeface="IBM Plex Sans"/>
              </a:defRPr>
            </a:lvl5pPr>
            <a:lvl6pPr marL="3657509" marR="0" lvl="5" indent="-423323" algn="l" rtl="0">
              <a:lnSpc>
                <a:spcPct val="90000"/>
              </a:lnSpc>
              <a:spcBef>
                <a:spcPts val="2133"/>
              </a:spcBef>
              <a:spcAft>
                <a:spcPts val="0"/>
              </a:spcAft>
              <a:buClr>
                <a:schemeClr val="dk1"/>
              </a:buClr>
              <a:buSzPts val="1400"/>
              <a:buFont typeface="IBM Plex Sans"/>
              <a:buChar char="•"/>
              <a:defRPr sz="1867" b="0" i="0" u="none" strike="noStrike" cap="none">
                <a:solidFill>
                  <a:schemeClr val="dk1"/>
                </a:solidFill>
                <a:latin typeface="IBM Plex Sans"/>
                <a:ea typeface="IBM Plex Sans"/>
                <a:cs typeface="IBM Plex Sans"/>
                <a:sym typeface="IBM Plex Sans"/>
              </a:defRPr>
            </a:lvl6pPr>
            <a:lvl7pPr marL="4267093" marR="0" lvl="6" indent="-423323" algn="l" rtl="0">
              <a:lnSpc>
                <a:spcPct val="90000"/>
              </a:lnSpc>
              <a:spcBef>
                <a:spcPts val="2133"/>
              </a:spcBef>
              <a:spcAft>
                <a:spcPts val="0"/>
              </a:spcAft>
              <a:buClr>
                <a:schemeClr val="dk1"/>
              </a:buClr>
              <a:buSzPts val="1400"/>
              <a:buFont typeface="IBM Plex Sans"/>
              <a:buChar char="•"/>
              <a:defRPr sz="1867" b="0" i="0" u="none" strike="noStrike" cap="none">
                <a:solidFill>
                  <a:schemeClr val="dk1"/>
                </a:solidFill>
                <a:latin typeface="IBM Plex Sans"/>
                <a:ea typeface="IBM Plex Sans"/>
                <a:cs typeface="IBM Plex Sans"/>
                <a:sym typeface="IBM Plex Sans"/>
              </a:defRPr>
            </a:lvl7pPr>
            <a:lvl8pPr marL="4876678" marR="0" lvl="7" indent="-423323" algn="l" rtl="0">
              <a:lnSpc>
                <a:spcPct val="90000"/>
              </a:lnSpc>
              <a:spcBef>
                <a:spcPts val="2133"/>
              </a:spcBef>
              <a:spcAft>
                <a:spcPts val="0"/>
              </a:spcAft>
              <a:buClr>
                <a:schemeClr val="dk1"/>
              </a:buClr>
              <a:buSzPts val="1400"/>
              <a:buFont typeface="IBM Plex Sans"/>
              <a:buChar char="•"/>
              <a:defRPr sz="1867" b="0" i="0" u="none" strike="noStrike" cap="none">
                <a:solidFill>
                  <a:schemeClr val="dk1"/>
                </a:solidFill>
                <a:latin typeface="IBM Plex Sans"/>
                <a:ea typeface="IBM Plex Sans"/>
                <a:cs typeface="IBM Plex Sans"/>
                <a:sym typeface="IBM Plex Sans"/>
              </a:defRPr>
            </a:lvl8pPr>
            <a:lvl9pPr marL="5486263" marR="0" lvl="8" indent="-423323" algn="l" rtl="0">
              <a:lnSpc>
                <a:spcPct val="90000"/>
              </a:lnSpc>
              <a:spcBef>
                <a:spcPts val="2133"/>
              </a:spcBef>
              <a:spcAft>
                <a:spcPts val="2133"/>
              </a:spcAft>
              <a:buClr>
                <a:schemeClr val="dk1"/>
              </a:buClr>
              <a:buSzPts val="1400"/>
              <a:buFont typeface="IBM Plex Sans"/>
              <a:buChar char="•"/>
              <a:defRPr sz="1867" b="0" i="0" u="none" strike="noStrike" cap="none">
                <a:solidFill>
                  <a:schemeClr val="dk1"/>
                </a:solidFill>
                <a:latin typeface="IBM Plex Sans"/>
                <a:ea typeface="IBM Plex Sans"/>
                <a:cs typeface="IBM Plex Sans"/>
                <a:sym typeface="IBM Plex Sans"/>
              </a:defRPr>
            </a:lvl9pPr>
          </a:lstStyle>
          <a:p>
            <a:pPr marL="0" indent="0"/>
            <a:r>
              <a:rPr lang="en-US" sz="2800" b="1" dirty="0">
                <a:solidFill>
                  <a:srgbClr val="002060"/>
                </a:solidFill>
                <a:latin typeface="IBM Plex Sans" panose="020B0503050203000203" pitchFamily="34" charset="0"/>
                <a:cs typeface="Calibri" panose="020F0502020204030204" pitchFamily="34" charset="0"/>
              </a:rPr>
              <a:t>Inah Ko</a:t>
            </a:r>
          </a:p>
          <a:p>
            <a:pPr marL="0" indent="0"/>
            <a:r>
              <a:rPr lang="en-US" sz="2800" dirty="0">
                <a:solidFill>
                  <a:srgbClr val="002060"/>
                </a:solidFill>
                <a:latin typeface="IBM Plex Sans" panose="020B0503050203000203" pitchFamily="34" charset="0"/>
                <a:cs typeface="Calibri" panose="020F0502020204030204" pitchFamily="34" charset="0"/>
              </a:rPr>
              <a:t>Office of Graduate and Postdoctoral Studies, University of Michigan</a:t>
            </a:r>
          </a:p>
          <a:p>
            <a:pPr marL="0" indent="0"/>
            <a:endParaRPr lang="en-US" sz="2800" dirty="0">
              <a:solidFill>
                <a:srgbClr val="002060"/>
              </a:solidFill>
              <a:latin typeface="IBM Plex Sans" panose="020B0503050203000203" pitchFamily="34" charset="0"/>
              <a:cs typeface="Calibri" panose="020F0502020204030204" pitchFamily="34" charset="0"/>
            </a:endParaRPr>
          </a:p>
          <a:p>
            <a:pPr marL="0" indent="0"/>
            <a:r>
              <a:rPr lang="en-US" sz="2800" dirty="0">
                <a:solidFill>
                  <a:srgbClr val="002060"/>
                </a:solidFill>
                <a:latin typeface="IBM Plex Sans" panose="020B0503050203000203" pitchFamily="34" charset="0"/>
                <a:cs typeface="Calibri" panose="020F0502020204030204" pitchFamily="34" charset="0"/>
              </a:rPr>
              <a:t>2026 Stata Conference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911B0-C579-EEF1-7A4D-EB2AEF0AED22}"/>
              </a:ext>
            </a:extLst>
          </p:cNvPr>
          <p:cNvSpPr>
            <a:spLocks noGrp="1"/>
          </p:cNvSpPr>
          <p:nvPr>
            <p:ph type="title"/>
          </p:nvPr>
        </p:nvSpPr>
        <p:spPr>
          <a:xfrm>
            <a:off x="838200" y="106242"/>
            <a:ext cx="11353800" cy="1325563"/>
          </a:xfrm>
        </p:spPr>
        <p:txBody>
          <a:bodyPr anchor="ctr">
            <a:normAutofit/>
          </a:bodyPr>
          <a:lstStyle/>
          <a:p>
            <a:r>
              <a:rPr lang="en-US" sz="3200" dirty="0">
                <a:solidFill>
                  <a:srgbClr val="00274C"/>
                </a:solidFill>
              </a:rPr>
              <a:t>Same steps, but new or revised surveys</a:t>
            </a:r>
          </a:p>
        </p:txBody>
      </p:sp>
      <p:sp>
        <p:nvSpPr>
          <p:cNvPr id="3" name="Shape 2">
            <a:extLst>
              <a:ext uri="{FF2B5EF4-FFF2-40B4-BE49-F238E27FC236}">
                <a16:creationId xmlns:a16="http://schemas.microsoft.com/office/drawing/2014/main" id="{FBD49E78-A722-5122-1718-8275DE99B6EB}"/>
              </a:ext>
            </a:extLst>
          </p:cNvPr>
          <p:cNvSpPr/>
          <p:nvPr/>
        </p:nvSpPr>
        <p:spPr>
          <a:xfrm>
            <a:off x="640080" y="1691640"/>
            <a:ext cx="1965960" cy="548640"/>
          </a:xfrm>
          <a:prstGeom prst="roundRect">
            <a:avLst>
              <a:gd name="adj" fmla="val 10000"/>
            </a:avLst>
          </a:prstGeom>
          <a:solidFill>
            <a:srgbClr val="F2F6F9"/>
          </a:solidFill>
          <a:ln/>
        </p:spPr>
        <p:txBody>
          <a:bodyPr/>
          <a:lstStyle/>
          <a:p>
            <a:pPr>
              <a:buClrTx/>
              <a:buFontTx/>
              <a:buNone/>
            </a:pPr>
            <a:endParaRPr lang="en-US" sz="2000" kern="1200">
              <a:solidFill>
                <a:prstClr val="black"/>
              </a:solidFill>
              <a:latin typeface="Aptos" panose="020B0004020202020204" pitchFamily="34" charset="0"/>
              <a:ea typeface="+mn-ea"/>
              <a:cs typeface="+mn-cs"/>
            </a:endParaRPr>
          </a:p>
        </p:txBody>
      </p:sp>
      <p:sp>
        <p:nvSpPr>
          <p:cNvPr id="4" name="Text 3">
            <a:extLst>
              <a:ext uri="{FF2B5EF4-FFF2-40B4-BE49-F238E27FC236}">
                <a16:creationId xmlns:a16="http://schemas.microsoft.com/office/drawing/2014/main" id="{98BF6D1E-60C3-AAE4-D8AE-7FBEF38F5EA9}"/>
              </a:ext>
            </a:extLst>
          </p:cNvPr>
          <p:cNvSpPr txBox="1"/>
          <p:nvPr/>
        </p:nvSpPr>
        <p:spPr>
          <a:xfrm>
            <a:off x="640080" y="1691640"/>
            <a:ext cx="1965960" cy="548640"/>
          </a:xfrm>
          <a:prstGeom prst="rect">
            <a:avLst/>
          </a:prstGeom>
          <a:noFill/>
          <a:ln/>
        </p:spPr>
        <p:txBody>
          <a:bodyPr wrap="square" lIns="0" tIns="0" rIns="0" bIns="0" rtlCol="0" anchor="ctr"/>
          <a:lstStyle/>
          <a:p>
            <a:pPr algn="ctr">
              <a:buClrTx/>
              <a:buFontTx/>
              <a:buNone/>
            </a:pPr>
            <a:r>
              <a:rPr lang="en-US" sz="2000" b="1" kern="1200" dirty="0">
                <a:solidFill>
                  <a:srgbClr val="1F4E66"/>
                </a:solidFill>
                <a:latin typeface="Aptos" panose="020B0004020202020204" pitchFamily="34" charset="0"/>
                <a:ea typeface="+mn-ea"/>
                <a:cs typeface="Calibri" pitchFamily="34" charset="-120"/>
              </a:rPr>
              <a:t>Download</a:t>
            </a:r>
            <a:endParaRPr lang="en-US" sz="2000" kern="1200" dirty="0">
              <a:solidFill>
                <a:prstClr val="black"/>
              </a:solidFill>
              <a:latin typeface="Aptos" panose="020B0004020202020204" pitchFamily="34" charset="0"/>
              <a:ea typeface="+mn-ea"/>
              <a:cs typeface="+mn-cs"/>
            </a:endParaRPr>
          </a:p>
        </p:txBody>
      </p:sp>
      <p:sp>
        <p:nvSpPr>
          <p:cNvPr id="5" name="Text 4">
            <a:extLst>
              <a:ext uri="{FF2B5EF4-FFF2-40B4-BE49-F238E27FC236}">
                <a16:creationId xmlns:a16="http://schemas.microsoft.com/office/drawing/2014/main" id="{549FDF60-850B-A86F-E753-05776490E4BA}"/>
              </a:ext>
            </a:extLst>
          </p:cNvPr>
          <p:cNvSpPr txBox="1"/>
          <p:nvPr/>
        </p:nvSpPr>
        <p:spPr>
          <a:xfrm>
            <a:off x="2880360" y="1665136"/>
            <a:ext cx="5495014" cy="548640"/>
          </a:xfrm>
          <a:prstGeom prst="rect">
            <a:avLst/>
          </a:prstGeom>
          <a:noFill/>
          <a:ln/>
        </p:spPr>
        <p:txBody>
          <a:bodyPr wrap="square" lIns="0" tIns="0" rIns="0" bIns="0" rtlCol="0" anchor="ctr"/>
          <a:lstStyle/>
          <a:p>
            <a:pPr>
              <a:buClrTx/>
              <a:buFontTx/>
              <a:buNone/>
            </a:pPr>
            <a:r>
              <a:rPr lang="en-US" sz="2000" kern="1200" dirty="0">
                <a:solidFill>
                  <a:srgbClr val="1A1A1A"/>
                </a:solidFill>
                <a:latin typeface="Aptos" panose="020B0004020202020204" pitchFamily="34" charset="0"/>
                <a:ea typeface="Calibri" pitchFamily="34" charset="-122"/>
                <a:cs typeface="Calibri" pitchFamily="34" charset="-120"/>
              </a:rPr>
              <a:t>Download/Import current survey data</a:t>
            </a:r>
            <a:endParaRPr lang="en-US" sz="2000" kern="1200" dirty="0">
              <a:solidFill>
                <a:prstClr val="black"/>
              </a:solidFill>
              <a:latin typeface="Aptos" panose="020B0004020202020204" pitchFamily="34" charset="0"/>
              <a:ea typeface="+mn-ea"/>
              <a:cs typeface="+mn-cs"/>
            </a:endParaRPr>
          </a:p>
        </p:txBody>
      </p:sp>
      <p:sp>
        <p:nvSpPr>
          <p:cNvPr id="6" name="Shape 5">
            <a:extLst>
              <a:ext uri="{FF2B5EF4-FFF2-40B4-BE49-F238E27FC236}">
                <a16:creationId xmlns:a16="http://schemas.microsoft.com/office/drawing/2014/main" id="{5A2C1241-7504-53DE-2356-624837F99CFC}"/>
              </a:ext>
            </a:extLst>
          </p:cNvPr>
          <p:cNvSpPr/>
          <p:nvPr/>
        </p:nvSpPr>
        <p:spPr>
          <a:xfrm>
            <a:off x="640080" y="2414016"/>
            <a:ext cx="1965960" cy="548640"/>
          </a:xfrm>
          <a:prstGeom prst="roundRect">
            <a:avLst>
              <a:gd name="adj" fmla="val 10000"/>
            </a:avLst>
          </a:prstGeom>
          <a:solidFill>
            <a:srgbClr val="F2F6F9"/>
          </a:solidFill>
          <a:ln/>
        </p:spPr>
        <p:txBody>
          <a:bodyPr/>
          <a:lstStyle/>
          <a:p>
            <a:pPr>
              <a:buClrTx/>
              <a:buFontTx/>
              <a:buNone/>
            </a:pPr>
            <a:endParaRPr lang="en-US" sz="2000" kern="1200">
              <a:solidFill>
                <a:prstClr val="black"/>
              </a:solidFill>
              <a:latin typeface="Aptos" panose="020B0004020202020204" pitchFamily="34" charset="0"/>
              <a:ea typeface="+mn-ea"/>
              <a:cs typeface="+mn-cs"/>
            </a:endParaRPr>
          </a:p>
        </p:txBody>
      </p:sp>
      <p:sp>
        <p:nvSpPr>
          <p:cNvPr id="7" name="Text 6">
            <a:extLst>
              <a:ext uri="{FF2B5EF4-FFF2-40B4-BE49-F238E27FC236}">
                <a16:creationId xmlns:a16="http://schemas.microsoft.com/office/drawing/2014/main" id="{698E924F-1916-D732-64DE-177643897E1A}"/>
              </a:ext>
            </a:extLst>
          </p:cNvPr>
          <p:cNvSpPr txBox="1"/>
          <p:nvPr/>
        </p:nvSpPr>
        <p:spPr>
          <a:xfrm>
            <a:off x="640080" y="2414016"/>
            <a:ext cx="1965960" cy="548640"/>
          </a:xfrm>
          <a:prstGeom prst="rect">
            <a:avLst/>
          </a:prstGeom>
          <a:noFill/>
          <a:ln/>
        </p:spPr>
        <p:txBody>
          <a:bodyPr wrap="square" lIns="0" tIns="0" rIns="0" bIns="0" rtlCol="0" anchor="ctr"/>
          <a:lstStyle/>
          <a:p>
            <a:pPr algn="ctr">
              <a:buClrTx/>
              <a:buFontTx/>
              <a:buNone/>
            </a:pPr>
            <a:r>
              <a:rPr lang="en-US" sz="2000" b="1" kern="1200" dirty="0">
                <a:solidFill>
                  <a:srgbClr val="1F4E66"/>
                </a:solidFill>
                <a:latin typeface="Aptos" panose="020B0004020202020204" pitchFamily="34" charset="0"/>
                <a:ea typeface="Calibri" pitchFamily="34" charset="-122"/>
                <a:cs typeface="Calibri" pitchFamily="34" charset="-120"/>
              </a:rPr>
              <a:t>Clean</a:t>
            </a:r>
            <a:endParaRPr lang="en-US" sz="2000" kern="1200" dirty="0">
              <a:solidFill>
                <a:prstClr val="black"/>
              </a:solidFill>
              <a:latin typeface="Aptos" panose="020B0004020202020204" pitchFamily="34" charset="0"/>
              <a:ea typeface="+mn-ea"/>
              <a:cs typeface="+mn-cs"/>
            </a:endParaRPr>
          </a:p>
        </p:txBody>
      </p:sp>
      <p:sp>
        <p:nvSpPr>
          <p:cNvPr id="8" name="Text 7">
            <a:extLst>
              <a:ext uri="{FF2B5EF4-FFF2-40B4-BE49-F238E27FC236}">
                <a16:creationId xmlns:a16="http://schemas.microsoft.com/office/drawing/2014/main" id="{93D69347-185C-78C7-DAEB-DCE90E89512B}"/>
              </a:ext>
            </a:extLst>
          </p:cNvPr>
          <p:cNvSpPr txBox="1"/>
          <p:nvPr/>
        </p:nvSpPr>
        <p:spPr>
          <a:xfrm>
            <a:off x="2880360" y="2387512"/>
            <a:ext cx="5495014" cy="548640"/>
          </a:xfrm>
          <a:prstGeom prst="rect">
            <a:avLst/>
          </a:prstGeom>
          <a:noFill/>
          <a:ln/>
        </p:spPr>
        <p:txBody>
          <a:bodyPr wrap="square" lIns="0" tIns="0" rIns="0" bIns="0" rtlCol="0" anchor="ctr"/>
          <a:lstStyle/>
          <a:p>
            <a:pPr>
              <a:buClrTx/>
              <a:buFontTx/>
              <a:buNone/>
            </a:pPr>
            <a:r>
              <a:rPr lang="en-US" sz="2000" kern="1200" dirty="0">
                <a:solidFill>
                  <a:srgbClr val="1A1A1A"/>
                </a:solidFill>
                <a:latin typeface="Aptos" panose="020B0004020202020204" pitchFamily="34" charset="0"/>
                <a:ea typeface="Calibri" pitchFamily="34" charset="-122"/>
                <a:cs typeface="Calibri" pitchFamily="34" charset="-120"/>
              </a:rPr>
              <a:t>Remove test, preview, invalid, incomplete cases</a:t>
            </a:r>
            <a:endParaRPr lang="en-US" sz="2000" kern="1200" dirty="0">
              <a:solidFill>
                <a:prstClr val="black"/>
              </a:solidFill>
              <a:latin typeface="Aptos" panose="020B0004020202020204" pitchFamily="34" charset="0"/>
              <a:ea typeface="+mn-ea"/>
              <a:cs typeface="+mn-cs"/>
            </a:endParaRPr>
          </a:p>
        </p:txBody>
      </p:sp>
      <p:sp>
        <p:nvSpPr>
          <p:cNvPr id="9" name="Shape 8">
            <a:extLst>
              <a:ext uri="{FF2B5EF4-FFF2-40B4-BE49-F238E27FC236}">
                <a16:creationId xmlns:a16="http://schemas.microsoft.com/office/drawing/2014/main" id="{3BC594EE-5530-9113-5D10-8BEA4148A76B}"/>
              </a:ext>
            </a:extLst>
          </p:cNvPr>
          <p:cNvSpPr/>
          <p:nvPr/>
        </p:nvSpPr>
        <p:spPr>
          <a:xfrm>
            <a:off x="640080" y="3136392"/>
            <a:ext cx="1965960" cy="548640"/>
          </a:xfrm>
          <a:prstGeom prst="roundRect">
            <a:avLst>
              <a:gd name="adj" fmla="val 10000"/>
            </a:avLst>
          </a:prstGeom>
          <a:solidFill>
            <a:srgbClr val="F2F6F9"/>
          </a:solidFill>
          <a:ln/>
        </p:spPr>
        <p:txBody>
          <a:bodyPr/>
          <a:lstStyle/>
          <a:p>
            <a:pPr>
              <a:buClrTx/>
              <a:buFontTx/>
              <a:buNone/>
            </a:pPr>
            <a:endParaRPr lang="en-US" sz="2000" kern="1200">
              <a:solidFill>
                <a:prstClr val="black"/>
              </a:solidFill>
              <a:latin typeface="Aptos" panose="020B0004020202020204" pitchFamily="34" charset="0"/>
              <a:ea typeface="+mn-ea"/>
              <a:cs typeface="+mn-cs"/>
            </a:endParaRPr>
          </a:p>
        </p:txBody>
      </p:sp>
      <p:sp>
        <p:nvSpPr>
          <p:cNvPr id="10" name="Text 9">
            <a:extLst>
              <a:ext uri="{FF2B5EF4-FFF2-40B4-BE49-F238E27FC236}">
                <a16:creationId xmlns:a16="http://schemas.microsoft.com/office/drawing/2014/main" id="{76D4F4B5-49CF-594C-81DC-5C7F0FC2FA68}"/>
              </a:ext>
            </a:extLst>
          </p:cNvPr>
          <p:cNvSpPr txBox="1"/>
          <p:nvPr/>
        </p:nvSpPr>
        <p:spPr>
          <a:xfrm>
            <a:off x="640080" y="3136392"/>
            <a:ext cx="1965960" cy="548640"/>
          </a:xfrm>
          <a:prstGeom prst="rect">
            <a:avLst/>
          </a:prstGeom>
          <a:solidFill>
            <a:schemeClr val="accent4">
              <a:lumMod val="20000"/>
              <a:lumOff val="80000"/>
            </a:schemeClr>
          </a:solidFill>
          <a:ln>
            <a:solidFill>
              <a:schemeClr val="accent2"/>
            </a:solidFill>
          </a:ln>
        </p:spPr>
        <p:txBody>
          <a:bodyPr wrap="square" lIns="0" tIns="0" rIns="0" bIns="0" rtlCol="0" anchor="ctr"/>
          <a:lstStyle/>
          <a:p>
            <a:pPr algn="ctr">
              <a:buClrTx/>
              <a:buFontTx/>
              <a:buNone/>
            </a:pPr>
            <a:r>
              <a:rPr lang="en-US" sz="2000" b="1" kern="1200" dirty="0">
                <a:solidFill>
                  <a:schemeClr val="accent2"/>
                </a:solidFill>
                <a:latin typeface="Aptos" panose="020B0004020202020204" pitchFamily="34" charset="0"/>
                <a:ea typeface="Calibri" pitchFamily="34" charset="-122"/>
                <a:cs typeface="Calibri" pitchFamily="34" charset="-120"/>
              </a:rPr>
              <a:t>Label</a:t>
            </a:r>
            <a:endParaRPr lang="en-US" sz="2000" kern="1200" dirty="0">
              <a:solidFill>
                <a:schemeClr val="accent2"/>
              </a:solidFill>
              <a:latin typeface="Aptos" panose="020B0004020202020204" pitchFamily="34" charset="0"/>
              <a:ea typeface="+mn-ea"/>
              <a:cs typeface="+mn-cs"/>
            </a:endParaRPr>
          </a:p>
        </p:txBody>
      </p:sp>
      <p:sp>
        <p:nvSpPr>
          <p:cNvPr id="11" name="Text 10">
            <a:extLst>
              <a:ext uri="{FF2B5EF4-FFF2-40B4-BE49-F238E27FC236}">
                <a16:creationId xmlns:a16="http://schemas.microsoft.com/office/drawing/2014/main" id="{7298EFE1-147A-A2ED-4347-9B93427D6870}"/>
              </a:ext>
            </a:extLst>
          </p:cNvPr>
          <p:cNvSpPr txBox="1"/>
          <p:nvPr/>
        </p:nvSpPr>
        <p:spPr>
          <a:xfrm>
            <a:off x="2880359" y="3109888"/>
            <a:ext cx="5852823" cy="548640"/>
          </a:xfrm>
          <a:prstGeom prst="rect">
            <a:avLst/>
          </a:prstGeom>
          <a:noFill/>
          <a:ln/>
        </p:spPr>
        <p:txBody>
          <a:bodyPr wrap="square" lIns="0" tIns="0" rIns="0" bIns="0" rtlCol="0" anchor="ctr"/>
          <a:lstStyle/>
          <a:p>
            <a:pPr>
              <a:buClrTx/>
              <a:buFontTx/>
              <a:buNone/>
            </a:pPr>
            <a:r>
              <a:rPr lang="en-US" sz="2000" kern="1200" dirty="0">
                <a:solidFill>
                  <a:srgbClr val="1A1A1A"/>
                </a:solidFill>
                <a:latin typeface="Aptos" panose="020B0004020202020204" pitchFamily="34" charset="0"/>
                <a:ea typeface="Calibri" pitchFamily="34" charset="-122"/>
                <a:cs typeface="Calibri" pitchFamily="34" charset="-120"/>
              </a:rPr>
              <a:t>Check and label variables</a:t>
            </a:r>
            <a:endParaRPr lang="en-US" sz="2000" kern="1200" dirty="0">
              <a:solidFill>
                <a:prstClr val="black"/>
              </a:solidFill>
              <a:latin typeface="Aptos" panose="020B0004020202020204" pitchFamily="34" charset="0"/>
              <a:ea typeface="+mn-ea"/>
              <a:cs typeface="+mn-cs"/>
            </a:endParaRPr>
          </a:p>
        </p:txBody>
      </p:sp>
      <p:sp>
        <p:nvSpPr>
          <p:cNvPr id="12" name="Shape 11">
            <a:extLst>
              <a:ext uri="{FF2B5EF4-FFF2-40B4-BE49-F238E27FC236}">
                <a16:creationId xmlns:a16="http://schemas.microsoft.com/office/drawing/2014/main" id="{F38BE61A-5BFE-3701-5E28-81A1421D3D4E}"/>
              </a:ext>
            </a:extLst>
          </p:cNvPr>
          <p:cNvSpPr/>
          <p:nvPr/>
        </p:nvSpPr>
        <p:spPr>
          <a:xfrm>
            <a:off x="640080" y="3858768"/>
            <a:ext cx="1965960" cy="548640"/>
          </a:xfrm>
          <a:prstGeom prst="roundRect">
            <a:avLst>
              <a:gd name="adj" fmla="val 10000"/>
            </a:avLst>
          </a:prstGeom>
          <a:solidFill>
            <a:srgbClr val="F2F6F9"/>
          </a:solidFill>
          <a:ln/>
        </p:spPr>
        <p:txBody>
          <a:bodyPr/>
          <a:lstStyle/>
          <a:p>
            <a:pPr>
              <a:buClrTx/>
              <a:buFontTx/>
              <a:buNone/>
            </a:pPr>
            <a:endParaRPr lang="en-US" sz="2000" kern="1200">
              <a:solidFill>
                <a:prstClr val="black"/>
              </a:solidFill>
              <a:latin typeface="Aptos" panose="020B0004020202020204" pitchFamily="34" charset="0"/>
              <a:ea typeface="+mn-ea"/>
              <a:cs typeface="+mn-cs"/>
            </a:endParaRPr>
          </a:p>
        </p:txBody>
      </p:sp>
      <p:sp>
        <p:nvSpPr>
          <p:cNvPr id="13" name="Text 12">
            <a:extLst>
              <a:ext uri="{FF2B5EF4-FFF2-40B4-BE49-F238E27FC236}">
                <a16:creationId xmlns:a16="http://schemas.microsoft.com/office/drawing/2014/main" id="{33776839-5533-7C78-94F9-60D1E6E01F95}"/>
              </a:ext>
            </a:extLst>
          </p:cNvPr>
          <p:cNvSpPr txBox="1"/>
          <p:nvPr/>
        </p:nvSpPr>
        <p:spPr>
          <a:xfrm>
            <a:off x="640080" y="3858768"/>
            <a:ext cx="1965960" cy="548640"/>
          </a:xfrm>
          <a:prstGeom prst="rect">
            <a:avLst/>
          </a:prstGeom>
          <a:solidFill>
            <a:schemeClr val="accent4">
              <a:lumMod val="20000"/>
              <a:lumOff val="80000"/>
            </a:schemeClr>
          </a:solidFill>
          <a:ln>
            <a:solidFill>
              <a:schemeClr val="accent2"/>
            </a:solidFill>
          </a:ln>
        </p:spPr>
        <p:txBody>
          <a:bodyPr wrap="square" lIns="0" tIns="0" rIns="0" bIns="0" rtlCol="0" anchor="ctr"/>
          <a:lstStyle/>
          <a:p>
            <a:pPr algn="ctr">
              <a:buClrTx/>
              <a:buFontTx/>
              <a:buNone/>
            </a:pPr>
            <a:r>
              <a:rPr lang="en-US" sz="2000" b="1" kern="1200" dirty="0">
                <a:solidFill>
                  <a:schemeClr val="accent2"/>
                </a:solidFill>
                <a:latin typeface="Aptos" panose="020B0004020202020204" pitchFamily="34" charset="0"/>
                <a:ea typeface="Calibri" pitchFamily="34" charset="-122"/>
                <a:cs typeface="Calibri" pitchFamily="34" charset="-120"/>
              </a:rPr>
              <a:t>Recode</a:t>
            </a:r>
            <a:endParaRPr lang="en-US" sz="2000" kern="1200" dirty="0">
              <a:solidFill>
                <a:schemeClr val="accent2"/>
              </a:solidFill>
              <a:latin typeface="Aptos" panose="020B0004020202020204" pitchFamily="34" charset="0"/>
              <a:ea typeface="+mn-ea"/>
              <a:cs typeface="+mn-cs"/>
            </a:endParaRPr>
          </a:p>
        </p:txBody>
      </p:sp>
      <p:sp>
        <p:nvSpPr>
          <p:cNvPr id="14" name="Text 13">
            <a:extLst>
              <a:ext uri="{FF2B5EF4-FFF2-40B4-BE49-F238E27FC236}">
                <a16:creationId xmlns:a16="http://schemas.microsoft.com/office/drawing/2014/main" id="{2731F30E-5B2E-45F2-133D-54155E7979B3}"/>
              </a:ext>
            </a:extLst>
          </p:cNvPr>
          <p:cNvSpPr txBox="1"/>
          <p:nvPr/>
        </p:nvSpPr>
        <p:spPr>
          <a:xfrm>
            <a:off x="2880360" y="3832264"/>
            <a:ext cx="5495014" cy="548640"/>
          </a:xfrm>
          <a:prstGeom prst="rect">
            <a:avLst/>
          </a:prstGeom>
          <a:noFill/>
          <a:ln/>
        </p:spPr>
        <p:txBody>
          <a:bodyPr wrap="square" lIns="0" tIns="0" rIns="0" bIns="0" rtlCol="0" anchor="ctr"/>
          <a:lstStyle/>
          <a:p>
            <a:pPr>
              <a:buClrTx/>
              <a:buFontTx/>
              <a:buNone/>
            </a:pPr>
            <a:r>
              <a:rPr lang="en-US" sz="2000" kern="1200" dirty="0">
                <a:solidFill>
                  <a:srgbClr val="1A1A1A"/>
                </a:solidFill>
                <a:latin typeface="Aptos" panose="020B0004020202020204" pitchFamily="34" charset="0"/>
                <a:ea typeface="Calibri" pitchFamily="34" charset="-122"/>
                <a:cs typeface="Calibri" pitchFamily="34" charset="-120"/>
              </a:rPr>
              <a:t>Check and recode values/scales</a:t>
            </a:r>
            <a:endParaRPr lang="en-US" sz="2000" kern="1200" dirty="0">
              <a:solidFill>
                <a:prstClr val="black"/>
              </a:solidFill>
              <a:latin typeface="Aptos" panose="020B0004020202020204" pitchFamily="34" charset="0"/>
              <a:ea typeface="+mn-ea"/>
              <a:cs typeface="+mn-cs"/>
            </a:endParaRPr>
          </a:p>
        </p:txBody>
      </p:sp>
      <p:sp>
        <p:nvSpPr>
          <p:cNvPr id="15" name="Shape 14">
            <a:extLst>
              <a:ext uri="{FF2B5EF4-FFF2-40B4-BE49-F238E27FC236}">
                <a16:creationId xmlns:a16="http://schemas.microsoft.com/office/drawing/2014/main" id="{18754A07-C943-E076-230F-6FB19547CDB9}"/>
              </a:ext>
            </a:extLst>
          </p:cNvPr>
          <p:cNvSpPr/>
          <p:nvPr/>
        </p:nvSpPr>
        <p:spPr>
          <a:xfrm>
            <a:off x="640080" y="4581144"/>
            <a:ext cx="1965960" cy="548640"/>
          </a:xfrm>
          <a:prstGeom prst="roundRect">
            <a:avLst>
              <a:gd name="adj" fmla="val 10000"/>
            </a:avLst>
          </a:prstGeom>
          <a:solidFill>
            <a:srgbClr val="F2F6F9"/>
          </a:solidFill>
          <a:ln/>
        </p:spPr>
        <p:txBody>
          <a:bodyPr/>
          <a:lstStyle/>
          <a:p>
            <a:pPr>
              <a:buClrTx/>
              <a:buFontTx/>
              <a:buNone/>
            </a:pPr>
            <a:endParaRPr lang="en-US" sz="2000" kern="1200">
              <a:solidFill>
                <a:prstClr val="black"/>
              </a:solidFill>
              <a:latin typeface="Aptos" panose="020B0004020202020204" pitchFamily="34" charset="0"/>
              <a:ea typeface="+mn-ea"/>
              <a:cs typeface="+mn-cs"/>
            </a:endParaRPr>
          </a:p>
        </p:txBody>
      </p:sp>
      <p:sp>
        <p:nvSpPr>
          <p:cNvPr id="16" name="Text 15">
            <a:extLst>
              <a:ext uri="{FF2B5EF4-FFF2-40B4-BE49-F238E27FC236}">
                <a16:creationId xmlns:a16="http://schemas.microsoft.com/office/drawing/2014/main" id="{C7D0BD4A-4D1D-4DB9-1B82-B93DEF24F173}"/>
              </a:ext>
            </a:extLst>
          </p:cNvPr>
          <p:cNvSpPr txBox="1"/>
          <p:nvPr/>
        </p:nvSpPr>
        <p:spPr>
          <a:xfrm>
            <a:off x="640080" y="4581144"/>
            <a:ext cx="1965960" cy="548640"/>
          </a:xfrm>
          <a:prstGeom prst="rect">
            <a:avLst/>
          </a:prstGeom>
          <a:noFill/>
          <a:ln/>
        </p:spPr>
        <p:txBody>
          <a:bodyPr wrap="square" lIns="0" tIns="0" rIns="0" bIns="0" rtlCol="0" anchor="ctr"/>
          <a:lstStyle/>
          <a:p>
            <a:pPr algn="ctr">
              <a:buClrTx/>
              <a:buFontTx/>
              <a:buNone/>
            </a:pPr>
            <a:r>
              <a:rPr lang="en-US" sz="2000" b="1" kern="1200" dirty="0">
                <a:solidFill>
                  <a:srgbClr val="1F4E66"/>
                </a:solidFill>
                <a:latin typeface="Aptos" panose="020B0004020202020204" pitchFamily="34" charset="0"/>
                <a:ea typeface="Calibri" pitchFamily="34" charset="-122"/>
                <a:cs typeface="Calibri" pitchFamily="34" charset="-120"/>
              </a:rPr>
              <a:t>Plot</a:t>
            </a:r>
            <a:endParaRPr lang="en-US" sz="2000" kern="1200" dirty="0">
              <a:solidFill>
                <a:prstClr val="black"/>
              </a:solidFill>
              <a:latin typeface="Aptos" panose="020B0004020202020204" pitchFamily="34" charset="0"/>
              <a:ea typeface="+mn-ea"/>
              <a:cs typeface="+mn-cs"/>
            </a:endParaRPr>
          </a:p>
        </p:txBody>
      </p:sp>
      <p:sp>
        <p:nvSpPr>
          <p:cNvPr id="17" name="Text 16">
            <a:extLst>
              <a:ext uri="{FF2B5EF4-FFF2-40B4-BE49-F238E27FC236}">
                <a16:creationId xmlns:a16="http://schemas.microsoft.com/office/drawing/2014/main" id="{3C0AEF59-F4C2-3294-B908-B017F9306B7E}"/>
              </a:ext>
            </a:extLst>
          </p:cNvPr>
          <p:cNvSpPr txBox="1"/>
          <p:nvPr/>
        </p:nvSpPr>
        <p:spPr>
          <a:xfrm>
            <a:off x="2880360" y="4554640"/>
            <a:ext cx="4328823" cy="548640"/>
          </a:xfrm>
          <a:prstGeom prst="rect">
            <a:avLst/>
          </a:prstGeom>
          <a:noFill/>
          <a:ln/>
        </p:spPr>
        <p:txBody>
          <a:bodyPr wrap="square" lIns="0" tIns="0" rIns="0" bIns="0" rtlCol="0" anchor="ctr"/>
          <a:lstStyle/>
          <a:p>
            <a:pPr>
              <a:buClrTx/>
              <a:buFontTx/>
              <a:buNone/>
            </a:pPr>
            <a:r>
              <a:rPr lang="en-US" sz="2000" kern="1200" dirty="0">
                <a:solidFill>
                  <a:srgbClr val="1A1A1A"/>
                </a:solidFill>
                <a:latin typeface="Aptos" panose="020B0004020202020204" pitchFamily="34" charset="0"/>
                <a:ea typeface="Calibri" pitchFamily="34" charset="-122"/>
                <a:cs typeface="Calibri" pitchFamily="34" charset="-120"/>
              </a:rPr>
              <a:t>Make figures for different types of data</a:t>
            </a:r>
            <a:endParaRPr lang="en-US" sz="2000" kern="1200" dirty="0">
              <a:solidFill>
                <a:prstClr val="black"/>
              </a:solidFill>
              <a:latin typeface="Aptos" panose="020B0004020202020204" pitchFamily="34" charset="0"/>
              <a:ea typeface="+mn-ea"/>
              <a:cs typeface="+mn-cs"/>
            </a:endParaRPr>
          </a:p>
        </p:txBody>
      </p:sp>
      <p:sp>
        <p:nvSpPr>
          <p:cNvPr id="18" name="Shape 17">
            <a:extLst>
              <a:ext uri="{FF2B5EF4-FFF2-40B4-BE49-F238E27FC236}">
                <a16:creationId xmlns:a16="http://schemas.microsoft.com/office/drawing/2014/main" id="{603F0E5B-A07F-6377-C5A0-9A650923DE3A}"/>
              </a:ext>
            </a:extLst>
          </p:cNvPr>
          <p:cNvSpPr/>
          <p:nvPr/>
        </p:nvSpPr>
        <p:spPr>
          <a:xfrm>
            <a:off x="640080" y="5303520"/>
            <a:ext cx="1965960" cy="548640"/>
          </a:xfrm>
          <a:prstGeom prst="roundRect">
            <a:avLst>
              <a:gd name="adj" fmla="val 10000"/>
            </a:avLst>
          </a:prstGeom>
          <a:solidFill>
            <a:srgbClr val="F2F6F9"/>
          </a:solidFill>
          <a:ln/>
        </p:spPr>
        <p:txBody>
          <a:bodyPr/>
          <a:lstStyle/>
          <a:p>
            <a:pPr>
              <a:buClrTx/>
              <a:buFontTx/>
              <a:buNone/>
            </a:pPr>
            <a:endParaRPr lang="en-US" sz="2000" kern="1200">
              <a:solidFill>
                <a:prstClr val="black"/>
              </a:solidFill>
              <a:latin typeface="Aptos" panose="020B0004020202020204" pitchFamily="34" charset="0"/>
              <a:ea typeface="+mn-ea"/>
              <a:cs typeface="+mn-cs"/>
            </a:endParaRPr>
          </a:p>
        </p:txBody>
      </p:sp>
      <p:sp>
        <p:nvSpPr>
          <p:cNvPr id="19" name="Text 18">
            <a:extLst>
              <a:ext uri="{FF2B5EF4-FFF2-40B4-BE49-F238E27FC236}">
                <a16:creationId xmlns:a16="http://schemas.microsoft.com/office/drawing/2014/main" id="{59429A77-447A-58DC-12D7-EB0A5D75A623}"/>
              </a:ext>
            </a:extLst>
          </p:cNvPr>
          <p:cNvSpPr txBox="1"/>
          <p:nvPr/>
        </p:nvSpPr>
        <p:spPr>
          <a:xfrm>
            <a:off x="640080" y="5303520"/>
            <a:ext cx="1965960" cy="548640"/>
          </a:xfrm>
          <a:prstGeom prst="rect">
            <a:avLst/>
          </a:prstGeom>
          <a:noFill/>
          <a:ln/>
        </p:spPr>
        <p:txBody>
          <a:bodyPr wrap="square" lIns="0" tIns="0" rIns="0" bIns="0" rtlCol="0" anchor="ctr"/>
          <a:lstStyle/>
          <a:p>
            <a:pPr algn="ctr">
              <a:buClrTx/>
              <a:buFontTx/>
              <a:buNone/>
            </a:pPr>
            <a:r>
              <a:rPr lang="en-US" sz="2000" b="1" kern="1200" dirty="0">
                <a:solidFill>
                  <a:srgbClr val="1F4E66"/>
                </a:solidFill>
                <a:latin typeface="Aptos" panose="020B0004020202020204" pitchFamily="34" charset="0"/>
                <a:ea typeface="Calibri" pitchFamily="34" charset="-122"/>
                <a:cs typeface="Calibri" pitchFamily="34" charset="-120"/>
              </a:rPr>
              <a:t>Report</a:t>
            </a:r>
            <a:endParaRPr lang="en-US" sz="2000" kern="1200" dirty="0">
              <a:solidFill>
                <a:prstClr val="black"/>
              </a:solidFill>
              <a:latin typeface="Aptos" panose="020B0004020202020204" pitchFamily="34" charset="0"/>
              <a:ea typeface="+mn-ea"/>
              <a:cs typeface="+mn-cs"/>
            </a:endParaRPr>
          </a:p>
        </p:txBody>
      </p:sp>
      <p:sp>
        <p:nvSpPr>
          <p:cNvPr id="20" name="Text 19">
            <a:extLst>
              <a:ext uri="{FF2B5EF4-FFF2-40B4-BE49-F238E27FC236}">
                <a16:creationId xmlns:a16="http://schemas.microsoft.com/office/drawing/2014/main" id="{7B190248-90C6-A82E-E24B-12F147E1BC17}"/>
              </a:ext>
            </a:extLst>
          </p:cNvPr>
          <p:cNvSpPr txBox="1"/>
          <p:nvPr/>
        </p:nvSpPr>
        <p:spPr>
          <a:xfrm>
            <a:off x="2880360" y="5277016"/>
            <a:ext cx="5495014" cy="548640"/>
          </a:xfrm>
          <a:prstGeom prst="rect">
            <a:avLst/>
          </a:prstGeom>
          <a:noFill/>
          <a:ln/>
        </p:spPr>
        <p:txBody>
          <a:bodyPr wrap="square" lIns="0" tIns="0" rIns="0" bIns="0" rtlCol="0" anchor="ctr"/>
          <a:lstStyle/>
          <a:p>
            <a:pPr>
              <a:buClrTx/>
              <a:buFontTx/>
              <a:buNone/>
            </a:pPr>
            <a:r>
              <a:rPr lang="en-US" sz="2000" kern="1200" dirty="0">
                <a:solidFill>
                  <a:srgbClr val="1A1A1A"/>
                </a:solidFill>
                <a:latin typeface="Aptos" panose="020B0004020202020204" pitchFamily="34" charset="0"/>
                <a:ea typeface="Calibri" pitchFamily="34" charset="-122"/>
                <a:cs typeface="Calibri" pitchFamily="34" charset="-120"/>
              </a:rPr>
              <a:t>Paste each figure into Word</a:t>
            </a:r>
            <a:endParaRPr lang="en-US" sz="2000" kern="1200" dirty="0">
              <a:solidFill>
                <a:prstClr val="black"/>
              </a:solidFill>
              <a:latin typeface="Aptos" panose="020B0004020202020204" pitchFamily="34" charset="0"/>
              <a:ea typeface="+mn-ea"/>
              <a:cs typeface="+mn-cs"/>
            </a:endParaRPr>
          </a:p>
        </p:txBody>
      </p:sp>
      <p:sp>
        <p:nvSpPr>
          <p:cNvPr id="21" name="TextBox 20">
            <a:extLst>
              <a:ext uri="{FF2B5EF4-FFF2-40B4-BE49-F238E27FC236}">
                <a16:creationId xmlns:a16="http://schemas.microsoft.com/office/drawing/2014/main" id="{F9360250-E73E-591C-67C5-56A5C32AE52B}"/>
              </a:ext>
            </a:extLst>
          </p:cNvPr>
          <p:cNvSpPr txBox="1"/>
          <p:nvPr/>
        </p:nvSpPr>
        <p:spPr>
          <a:xfrm>
            <a:off x="7354993" y="3331089"/>
            <a:ext cx="3800687" cy="1015663"/>
          </a:xfrm>
          <a:prstGeom prst="rect">
            <a:avLst/>
          </a:prstGeom>
          <a:solidFill>
            <a:schemeClr val="accent4">
              <a:lumMod val="20000"/>
              <a:lumOff val="80000"/>
            </a:schemeClr>
          </a:solidFill>
        </p:spPr>
        <p:txBody>
          <a:bodyPr wrap="square" rtlCol="0">
            <a:spAutoFit/>
          </a:bodyPr>
          <a:lstStyle/>
          <a:p>
            <a:r>
              <a:rPr lang="en-US" sz="2000" dirty="0">
                <a:solidFill>
                  <a:schemeClr val="accent2"/>
                </a:solidFill>
                <a:latin typeface="Aptos" panose="020B0004020202020204" pitchFamily="34" charset="0"/>
                <a:cs typeface="Calibri" panose="020F0502020204030204" pitchFamily="34" charset="0"/>
              </a:rPr>
              <a:t>Small changes made it risky to reuse an old do-file without checking</a:t>
            </a:r>
          </a:p>
        </p:txBody>
      </p:sp>
    </p:spTree>
    <p:extLst>
      <p:ext uri="{BB962C8B-B14F-4D97-AF65-F5344CB8AC3E}">
        <p14:creationId xmlns:p14="http://schemas.microsoft.com/office/powerpoint/2010/main" val="1112035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9205D-9696-9348-43A7-540305C50FF2}"/>
              </a:ext>
            </a:extLst>
          </p:cNvPr>
          <p:cNvSpPr>
            <a:spLocks noGrp="1"/>
          </p:cNvSpPr>
          <p:nvPr>
            <p:ph type="title"/>
          </p:nvPr>
        </p:nvSpPr>
        <p:spPr>
          <a:xfrm>
            <a:off x="898805" y="58998"/>
            <a:ext cx="10515600" cy="1325563"/>
          </a:xfrm>
        </p:spPr>
        <p:txBody>
          <a:bodyPr>
            <a:normAutofit/>
          </a:bodyPr>
          <a:lstStyle/>
          <a:p>
            <a:r>
              <a:rPr lang="en-US" sz="3200" dirty="0">
                <a:solidFill>
                  <a:srgbClr val="15274A"/>
                </a:solidFill>
              </a:rPr>
              <a:t>Stata as the central working environment</a:t>
            </a:r>
          </a:p>
        </p:txBody>
      </p:sp>
      <p:sp>
        <p:nvSpPr>
          <p:cNvPr id="41" name="Text 3">
            <a:extLst>
              <a:ext uri="{FF2B5EF4-FFF2-40B4-BE49-F238E27FC236}">
                <a16:creationId xmlns:a16="http://schemas.microsoft.com/office/drawing/2014/main" id="{5675B6A9-F351-D238-B521-116B91075EA8}"/>
              </a:ext>
            </a:extLst>
          </p:cNvPr>
          <p:cNvSpPr/>
          <p:nvPr/>
        </p:nvSpPr>
        <p:spPr>
          <a:xfrm>
            <a:off x="2285542" y="1948149"/>
            <a:ext cx="7603727" cy="3186556"/>
          </a:xfrm>
          <a:prstGeom prst="roundRect">
            <a:avLst/>
          </a:prstGeom>
          <a:solidFill>
            <a:srgbClr val="D9EDF7"/>
          </a:solidFill>
          <a:ln w="12700">
            <a:solidFill>
              <a:schemeClr val="accent1"/>
            </a:solidFill>
          </a:ln>
        </p:spPr>
        <p:txBody>
          <a:bodyPr wrap="square" lIns="1016" tIns="1016" rIns="1016" bIns="1016" rtlCol="0" anchor="t" anchorCtr="0">
            <a:normAutofit/>
          </a:bodyPr>
          <a:lstStyle/>
          <a:p>
            <a:pPr marL="0" indent="0" algn="ctr">
              <a:buNone/>
            </a:pPr>
            <a:endParaRPr lang="en-US" sz="1600" b="1" dirty="0">
              <a:solidFill>
                <a:srgbClr val="1F4E66"/>
              </a:solidFill>
              <a:latin typeface="Aptos" panose="020B0004020202020204" pitchFamily="34" charset="0"/>
              <a:ea typeface="Aptos" pitchFamily="34" charset="-122"/>
              <a:cs typeface="Aptos" pitchFamily="34" charset="-120"/>
            </a:endParaRPr>
          </a:p>
          <a:p>
            <a:pPr marL="0" indent="0" algn="ctr">
              <a:buNone/>
            </a:pPr>
            <a:endParaRPr lang="en-US" sz="2800" b="1" dirty="0">
              <a:solidFill>
                <a:srgbClr val="1F4E66"/>
              </a:solidFill>
              <a:latin typeface="Aptos" panose="020B0004020202020204" pitchFamily="34" charset="0"/>
            </a:endParaRPr>
          </a:p>
          <a:p>
            <a:pPr marL="0" indent="0" algn="ctr">
              <a:buNone/>
            </a:pPr>
            <a:endParaRPr lang="en-US" sz="2800" dirty="0">
              <a:latin typeface="Aptos" panose="020B0004020202020204" pitchFamily="34" charset="0"/>
            </a:endParaRPr>
          </a:p>
        </p:txBody>
      </p:sp>
      <p:sp>
        <p:nvSpPr>
          <p:cNvPr id="42" name="Text 8">
            <a:extLst>
              <a:ext uri="{FF2B5EF4-FFF2-40B4-BE49-F238E27FC236}">
                <a16:creationId xmlns:a16="http://schemas.microsoft.com/office/drawing/2014/main" id="{1655D433-E697-2B74-FCDB-BDBE56755A73}"/>
              </a:ext>
            </a:extLst>
          </p:cNvPr>
          <p:cNvSpPr/>
          <p:nvPr/>
        </p:nvSpPr>
        <p:spPr>
          <a:xfrm>
            <a:off x="188853" y="2946929"/>
            <a:ext cx="1654961" cy="1325563"/>
          </a:xfrm>
          <a:prstGeom prst="roundRect">
            <a:avLst/>
          </a:prstGeom>
          <a:solidFill>
            <a:srgbClr val="F5F7F8"/>
          </a:solidFill>
          <a:ln w="12700">
            <a:solidFill>
              <a:srgbClr val="626262"/>
            </a:solidFill>
          </a:ln>
        </p:spPr>
        <p:txBody>
          <a:bodyPr wrap="square" lIns="1016" tIns="1016" rIns="1016" bIns="1016" rtlCol="0" anchor="ctr">
            <a:normAutofit/>
          </a:bodyPr>
          <a:lstStyle/>
          <a:p>
            <a:pPr marL="0" indent="0" algn="ctr">
              <a:buNone/>
            </a:pPr>
            <a:r>
              <a:rPr lang="en-US" sz="1800" b="1" dirty="0">
                <a:solidFill>
                  <a:srgbClr val="626262"/>
                </a:solidFill>
                <a:latin typeface="Aptos" panose="020B0004020202020204" pitchFamily="34" charset="0"/>
                <a:ea typeface="Aptos" pitchFamily="34" charset="-122"/>
                <a:cs typeface="Calibri" panose="020F0502020204030204" pitchFamily="34" charset="0"/>
              </a:rPr>
              <a:t>Qualtrics</a:t>
            </a:r>
            <a:endParaRPr lang="en-US" sz="1800" dirty="0">
              <a:latin typeface="Aptos" panose="020B0004020202020204" pitchFamily="34" charset="0"/>
              <a:cs typeface="Calibri" panose="020F0502020204030204" pitchFamily="34" charset="0"/>
            </a:endParaRPr>
          </a:p>
          <a:p>
            <a:pPr marL="0" indent="0" algn="ctr">
              <a:buNone/>
            </a:pPr>
            <a:r>
              <a:rPr lang="en-US" sz="1800" b="1" dirty="0">
                <a:solidFill>
                  <a:srgbClr val="626262"/>
                </a:solidFill>
                <a:latin typeface="Aptos" panose="020B0004020202020204" pitchFamily="34" charset="0"/>
                <a:ea typeface="Aptos" pitchFamily="34" charset="-122"/>
                <a:cs typeface="Calibri" panose="020F0502020204030204" pitchFamily="34" charset="0"/>
              </a:rPr>
              <a:t>responses</a:t>
            </a:r>
            <a:endParaRPr lang="en-US" sz="1800" dirty="0">
              <a:latin typeface="Aptos" panose="020B0004020202020204" pitchFamily="34" charset="0"/>
              <a:cs typeface="Calibri" panose="020F0502020204030204" pitchFamily="34" charset="0"/>
            </a:endParaRPr>
          </a:p>
        </p:txBody>
      </p:sp>
      <p:sp>
        <p:nvSpPr>
          <p:cNvPr id="43" name="Text 10">
            <a:extLst>
              <a:ext uri="{FF2B5EF4-FFF2-40B4-BE49-F238E27FC236}">
                <a16:creationId xmlns:a16="http://schemas.microsoft.com/office/drawing/2014/main" id="{2D97F7D3-B756-1358-A4A3-52354879EA3C}"/>
              </a:ext>
            </a:extLst>
          </p:cNvPr>
          <p:cNvSpPr/>
          <p:nvPr/>
        </p:nvSpPr>
        <p:spPr>
          <a:xfrm>
            <a:off x="8019184" y="2836059"/>
            <a:ext cx="1663901" cy="1454584"/>
          </a:xfrm>
          <a:prstGeom prst="roundRect">
            <a:avLst/>
          </a:prstGeom>
          <a:solidFill>
            <a:schemeClr val="accent4">
              <a:lumMod val="20000"/>
              <a:lumOff val="80000"/>
            </a:schemeClr>
          </a:solidFill>
          <a:ln w="12700">
            <a:solidFill>
              <a:srgbClr val="E07B22"/>
            </a:solidFill>
          </a:ln>
        </p:spPr>
        <p:txBody>
          <a:bodyPr wrap="square" lIns="1016" tIns="1016" rIns="1016" bIns="1016" rtlCol="0" anchor="ctr">
            <a:normAutofit/>
          </a:bodyPr>
          <a:lstStyle/>
          <a:p>
            <a:pPr marL="0" indent="0" algn="ctr">
              <a:buNone/>
            </a:pPr>
            <a:r>
              <a:rPr lang="en-US" sz="2000" b="1" dirty="0">
                <a:solidFill>
                  <a:srgbClr val="002060"/>
                </a:solidFill>
                <a:latin typeface="Aptos" panose="020B0004020202020204" pitchFamily="34" charset="0"/>
                <a:ea typeface="Aptos" pitchFamily="34" charset="-122"/>
                <a:cs typeface="Calibri" panose="020F0502020204030204" pitchFamily="34" charset="0"/>
              </a:rPr>
              <a:t>4. Assemble report</a:t>
            </a:r>
          </a:p>
        </p:txBody>
      </p:sp>
      <p:sp>
        <p:nvSpPr>
          <p:cNvPr id="44" name="Text 9">
            <a:extLst>
              <a:ext uri="{FF2B5EF4-FFF2-40B4-BE49-F238E27FC236}">
                <a16:creationId xmlns:a16="http://schemas.microsoft.com/office/drawing/2014/main" id="{29E208C6-E48F-5AEE-9469-D08C0807A168}"/>
              </a:ext>
            </a:extLst>
          </p:cNvPr>
          <p:cNvSpPr/>
          <p:nvPr/>
        </p:nvSpPr>
        <p:spPr>
          <a:xfrm>
            <a:off x="4337894" y="2806249"/>
            <a:ext cx="1670855" cy="1495533"/>
          </a:xfrm>
          <a:prstGeom prst="roundRect">
            <a:avLst/>
          </a:prstGeom>
          <a:solidFill>
            <a:schemeClr val="accent4">
              <a:lumMod val="20000"/>
              <a:lumOff val="80000"/>
            </a:schemeClr>
          </a:solidFill>
          <a:ln w="12700">
            <a:solidFill>
              <a:srgbClr val="E07B22"/>
            </a:solidFill>
          </a:ln>
        </p:spPr>
        <p:txBody>
          <a:bodyPr wrap="square" lIns="1016" tIns="1016" rIns="1016" bIns="1016" rtlCol="0" anchor="ctr">
            <a:noAutofit/>
          </a:bodyPr>
          <a:lstStyle/>
          <a:p>
            <a:pPr marL="0" indent="0" algn="ctr">
              <a:buNone/>
            </a:pPr>
            <a:r>
              <a:rPr lang="en-US" sz="2000" b="1" dirty="0">
                <a:solidFill>
                  <a:srgbClr val="002060"/>
                </a:solidFill>
                <a:latin typeface="Aptos" panose="020B0004020202020204" pitchFamily="34" charset="0"/>
                <a:ea typeface="Aptos" pitchFamily="34" charset="-122"/>
                <a:cs typeface="Calibri" panose="020F0502020204030204" pitchFamily="34" charset="0"/>
              </a:rPr>
              <a:t>2. Parse &amp; apply metadata</a:t>
            </a:r>
          </a:p>
          <a:p>
            <a:pPr marL="0" indent="0" algn="ctr">
              <a:buNone/>
            </a:pPr>
            <a:r>
              <a:rPr lang="en-US" b="1" dirty="0">
                <a:solidFill>
                  <a:schemeClr val="accent2"/>
                </a:solidFill>
                <a:latin typeface="Aptos" panose="020B0004020202020204" pitchFamily="34" charset="0"/>
                <a:ea typeface="Aptos" pitchFamily="34" charset="-122"/>
                <a:cs typeface="Calibri" panose="020F0502020204030204" pitchFamily="34" charset="0"/>
              </a:rPr>
              <a:t>Python for QSF</a:t>
            </a:r>
          </a:p>
        </p:txBody>
      </p:sp>
      <p:sp>
        <p:nvSpPr>
          <p:cNvPr id="45" name="Text 11">
            <a:extLst>
              <a:ext uri="{FF2B5EF4-FFF2-40B4-BE49-F238E27FC236}">
                <a16:creationId xmlns:a16="http://schemas.microsoft.com/office/drawing/2014/main" id="{A1C72FDF-6A36-0CCD-9306-21470BE4C830}"/>
              </a:ext>
            </a:extLst>
          </p:cNvPr>
          <p:cNvSpPr/>
          <p:nvPr/>
        </p:nvSpPr>
        <p:spPr>
          <a:xfrm>
            <a:off x="10326574" y="3069711"/>
            <a:ext cx="1677205" cy="1071685"/>
          </a:xfrm>
          <a:prstGeom prst="roundRect">
            <a:avLst/>
          </a:prstGeom>
          <a:solidFill>
            <a:srgbClr val="F5F7F8"/>
          </a:solidFill>
          <a:ln w="12700">
            <a:solidFill>
              <a:srgbClr val="626262"/>
            </a:solidFill>
          </a:ln>
        </p:spPr>
        <p:txBody>
          <a:bodyPr wrap="square" lIns="1016" tIns="1016" rIns="1016" bIns="1016" rtlCol="0" anchor="ctr">
            <a:normAutofit/>
          </a:bodyPr>
          <a:lstStyle/>
          <a:p>
            <a:pPr marL="0" indent="0" algn="ctr">
              <a:buNone/>
            </a:pPr>
            <a:r>
              <a:rPr lang="en-US" sz="1800" b="1" dirty="0">
                <a:solidFill>
                  <a:srgbClr val="626262"/>
                </a:solidFill>
                <a:latin typeface="Aptos" panose="020B0004020202020204" pitchFamily="34" charset="0"/>
                <a:ea typeface="Aptos" pitchFamily="34" charset="-122"/>
                <a:cs typeface="Calibri" panose="020F0502020204030204" pitchFamily="34" charset="0"/>
              </a:rPr>
              <a:t>Word</a:t>
            </a:r>
            <a:endParaRPr lang="en-US" sz="1800" dirty="0">
              <a:latin typeface="Aptos" panose="020B0004020202020204" pitchFamily="34" charset="0"/>
              <a:cs typeface="Calibri" panose="020F0502020204030204" pitchFamily="34" charset="0"/>
            </a:endParaRPr>
          </a:p>
          <a:p>
            <a:pPr marL="0" indent="0" algn="ctr">
              <a:buNone/>
            </a:pPr>
            <a:r>
              <a:rPr lang="en-US" sz="1800" b="1" dirty="0">
                <a:solidFill>
                  <a:srgbClr val="626262"/>
                </a:solidFill>
                <a:latin typeface="Aptos" panose="020B0004020202020204" pitchFamily="34" charset="0"/>
                <a:ea typeface="Aptos" pitchFamily="34" charset="-122"/>
                <a:cs typeface="Calibri" panose="020F0502020204030204" pitchFamily="34" charset="0"/>
              </a:rPr>
              <a:t>report output</a:t>
            </a:r>
            <a:endParaRPr lang="en-US" sz="1800" dirty="0">
              <a:latin typeface="Aptos" panose="020B0004020202020204" pitchFamily="34" charset="0"/>
              <a:cs typeface="Calibri" panose="020F0502020204030204" pitchFamily="34" charset="0"/>
            </a:endParaRPr>
          </a:p>
        </p:txBody>
      </p:sp>
      <p:sp>
        <p:nvSpPr>
          <p:cNvPr id="46" name="Text 9">
            <a:extLst>
              <a:ext uri="{FF2B5EF4-FFF2-40B4-BE49-F238E27FC236}">
                <a16:creationId xmlns:a16="http://schemas.microsoft.com/office/drawing/2014/main" id="{6766FC2A-492B-62BC-20D4-24D791CD35C1}"/>
              </a:ext>
            </a:extLst>
          </p:cNvPr>
          <p:cNvSpPr/>
          <p:nvPr/>
        </p:nvSpPr>
        <p:spPr>
          <a:xfrm>
            <a:off x="6182016" y="2836059"/>
            <a:ext cx="1663901" cy="1454584"/>
          </a:xfrm>
          <a:prstGeom prst="roundRect">
            <a:avLst/>
          </a:prstGeom>
          <a:solidFill>
            <a:schemeClr val="accent4">
              <a:lumMod val="20000"/>
              <a:lumOff val="80000"/>
            </a:schemeClr>
          </a:solidFill>
          <a:ln w="12700">
            <a:solidFill>
              <a:srgbClr val="E07B22"/>
            </a:solidFill>
          </a:ln>
        </p:spPr>
        <p:txBody>
          <a:bodyPr wrap="square" lIns="1016" tIns="1016" rIns="1016" bIns="1016" rtlCol="0" anchor="ctr">
            <a:normAutofit/>
          </a:bodyPr>
          <a:lstStyle/>
          <a:p>
            <a:pPr marL="0" indent="0" algn="ctr">
              <a:buNone/>
            </a:pPr>
            <a:r>
              <a:rPr lang="en-US" sz="2000" b="1" dirty="0">
                <a:solidFill>
                  <a:srgbClr val="002060"/>
                </a:solidFill>
                <a:latin typeface="Aptos" panose="020B0004020202020204" pitchFamily="34" charset="0"/>
                <a:ea typeface="Aptos" pitchFamily="34" charset="-122"/>
                <a:cs typeface="Calibri" panose="020F0502020204030204" pitchFamily="34" charset="0"/>
              </a:rPr>
              <a:t>3. Generate plots</a:t>
            </a:r>
          </a:p>
          <a:p>
            <a:pPr marL="0" indent="0" algn="ctr">
              <a:buNone/>
            </a:pPr>
            <a:r>
              <a:rPr lang="en-US" b="1">
                <a:solidFill>
                  <a:schemeClr val="accent2"/>
                </a:solidFill>
                <a:latin typeface="Aptos" panose="020B0004020202020204" pitchFamily="34" charset="0"/>
                <a:ea typeface="Aptos" pitchFamily="34" charset="-122"/>
                <a:cs typeface="Calibri" panose="020F0502020204030204" pitchFamily="34" charset="0"/>
              </a:rPr>
              <a:t>R for plotting</a:t>
            </a:r>
            <a:endParaRPr lang="en-US" b="1" dirty="0">
              <a:solidFill>
                <a:schemeClr val="accent2"/>
              </a:solidFill>
              <a:latin typeface="Aptos" panose="020B0004020202020204" pitchFamily="34" charset="0"/>
              <a:ea typeface="Aptos" pitchFamily="34" charset="-122"/>
              <a:cs typeface="Calibri" panose="020F0502020204030204" pitchFamily="34" charset="0"/>
            </a:endParaRPr>
          </a:p>
        </p:txBody>
      </p:sp>
      <p:sp>
        <p:nvSpPr>
          <p:cNvPr id="47" name="Text 9">
            <a:extLst>
              <a:ext uri="{FF2B5EF4-FFF2-40B4-BE49-F238E27FC236}">
                <a16:creationId xmlns:a16="http://schemas.microsoft.com/office/drawing/2014/main" id="{29EAEAA9-7EA9-3A25-6323-217D3A1BFD83}"/>
              </a:ext>
            </a:extLst>
          </p:cNvPr>
          <p:cNvSpPr/>
          <p:nvPr/>
        </p:nvSpPr>
        <p:spPr>
          <a:xfrm>
            <a:off x="2504049" y="2773241"/>
            <a:ext cx="1670855" cy="1526337"/>
          </a:xfrm>
          <a:prstGeom prst="roundRect">
            <a:avLst/>
          </a:prstGeom>
          <a:solidFill>
            <a:schemeClr val="accent4">
              <a:lumMod val="20000"/>
              <a:lumOff val="80000"/>
            </a:schemeClr>
          </a:solidFill>
          <a:ln w="12700">
            <a:solidFill>
              <a:srgbClr val="E07B22"/>
            </a:solidFill>
          </a:ln>
        </p:spPr>
        <p:txBody>
          <a:bodyPr wrap="square" lIns="1016" tIns="1016" rIns="1016" bIns="1016" rtlCol="0" anchor="ctr">
            <a:normAutofit/>
          </a:bodyPr>
          <a:lstStyle/>
          <a:p>
            <a:pPr marL="342900" indent="-342900" algn="ctr">
              <a:buAutoNum type="arabicPeriod"/>
            </a:pPr>
            <a:r>
              <a:rPr lang="en-US" sz="2000" b="1" dirty="0">
                <a:solidFill>
                  <a:srgbClr val="002060"/>
                </a:solidFill>
                <a:latin typeface="Aptos" panose="020B0004020202020204" pitchFamily="34" charset="0"/>
                <a:ea typeface="Aptos" pitchFamily="34" charset="-122"/>
                <a:cs typeface="Calibri" panose="020F0502020204030204" pitchFamily="34" charset="0"/>
              </a:rPr>
              <a:t>Download &amp; clean </a:t>
            </a:r>
          </a:p>
          <a:p>
            <a:pPr algn="ctr"/>
            <a:r>
              <a:rPr lang="en-US" b="1" dirty="0">
                <a:solidFill>
                  <a:schemeClr val="accent2"/>
                </a:solidFill>
                <a:latin typeface="Aptos" panose="020B0004020202020204" pitchFamily="34" charset="0"/>
                <a:ea typeface="Aptos" pitchFamily="34" charset="-122"/>
                <a:cs typeface="Calibri" panose="020F0502020204030204" pitchFamily="34" charset="0"/>
              </a:rPr>
              <a:t>Python</a:t>
            </a:r>
            <a:r>
              <a:rPr lang="ko-KR" altLang="en-US" b="1" dirty="0">
                <a:solidFill>
                  <a:schemeClr val="accent2"/>
                </a:solidFill>
                <a:latin typeface="Aptos" panose="020B0004020202020204" pitchFamily="34" charset="0"/>
                <a:ea typeface="Aptos" pitchFamily="34" charset="-122"/>
                <a:cs typeface="Calibri" panose="020F0502020204030204" pitchFamily="34" charset="0"/>
              </a:rPr>
              <a:t> </a:t>
            </a:r>
            <a:r>
              <a:rPr lang="en-US" altLang="ko-KR" b="1" dirty="0">
                <a:solidFill>
                  <a:schemeClr val="accent2"/>
                </a:solidFill>
                <a:latin typeface="Aptos" panose="020B0004020202020204" pitchFamily="34" charset="0"/>
                <a:ea typeface="Aptos" pitchFamily="34" charset="-122"/>
                <a:cs typeface="Calibri" panose="020F0502020204030204" pitchFamily="34" charset="0"/>
              </a:rPr>
              <a:t>for download</a:t>
            </a:r>
            <a:endParaRPr lang="en-US" b="1" dirty="0">
              <a:solidFill>
                <a:schemeClr val="accent2"/>
              </a:solidFill>
              <a:latin typeface="Aptos" panose="020B0004020202020204" pitchFamily="34" charset="0"/>
              <a:ea typeface="Aptos" pitchFamily="34" charset="-122"/>
              <a:cs typeface="Calibri" panose="020F0502020204030204" pitchFamily="34" charset="0"/>
            </a:endParaRPr>
          </a:p>
        </p:txBody>
      </p:sp>
      <p:sp>
        <p:nvSpPr>
          <p:cNvPr id="48" name="Right Arrow 47">
            <a:extLst>
              <a:ext uri="{FF2B5EF4-FFF2-40B4-BE49-F238E27FC236}">
                <a16:creationId xmlns:a16="http://schemas.microsoft.com/office/drawing/2014/main" id="{5341A479-70B9-850D-D6EB-60C4D8287D1E}"/>
              </a:ext>
            </a:extLst>
          </p:cNvPr>
          <p:cNvSpPr/>
          <p:nvPr/>
        </p:nvSpPr>
        <p:spPr>
          <a:xfrm>
            <a:off x="1843815" y="3427410"/>
            <a:ext cx="441728" cy="302406"/>
          </a:xfrm>
          <a:prstGeom prst="rightArrow">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latin typeface="Aptos" panose="020B0004020202020204" pitchFamily="34" charset="0"/>
            </a:endParaRPr>
          </a:p>
        </p:txBody>
      </p:sp>
      <p:sp>
        <p:nvSpPr>
          <p:cNvPr id="52" name="TextBox 51">
            <a:extLst>
              <a:ext uri="{FF2B5EF4-FFF2-40B4-BE49-F238E27FC236}">
                <a16:creationId xmlns:a16="http://schemas.microsoft.com/office/drawing/2014/main" id="{62EFCA02-60E4-B93F-F8F5-36DD8794A524}"/>
              </a:ext>
            </a:extLst>
          </p:cNvPr>
          <p:cNvSpPr txBox="1"/>
          <p:nvPr/>
        </p:nvSpPr>
        <p:spPr>
          <a:xfrm>
            <a:off x="2853762" y="2100200"/>
            <a:ext cx="6604235" cy="523220"/>
          </a:xfrm>
          <a:prstGeom prst="rect">
            <a:avLst/>
          </a:prstGeom>
          <a:noFill/>
        </p:spPr>
        <p:txBody>
          <a:bodyPr wrap="square" rtlCol="0">
            <a:spAutoFit/>
          </a:bodyPr>
          <a:lstStyle/>
          <a:p>
            <a:pPr algn="ctr"/>
            <a:r>
              <a:rPr lang="en-US" sz="2800" b="1" dirty="0">
                <a:solidFill>
                  <a:srgbClr val="002060"/>
                </a:solidFill>
                <a:latin typeface="Aptos" panose="020B0004020202020204" pitchFamily="34" charset="0"/>
              </a:rPr>
              <a:t>One workflow, multiple tools</a:t>
            </a:r>
          </a:p>
        </p:txBody>
      </p:sp>
      <p:sp>
        <p:nvSpPr>
          <p:cNvPr id="4" name="Right Arrow 3">
            <a:extLst>
              <a:ext uri="{FF2B5EF4-FFF2-40B4-BE49-F238E27FC236}">
                <a16:creationId xmlns:a16="http://schemas.microsoft.com/office/drawing/2014/main" id="{F161C1C6-EEBF-9249-8FBE-354B0062ED8F}"/>
              </a:ext>
            </a:extLst>
          </p:cNvPr>
          <p:cNvSpPr/>
          <p:nvPr/>
        </p:nvSpPr>
        <p:spPr>
          <a:xfrm>
            <a:off x="9889270" y="3454351"/>
            <a:ext cx="441728" cy="302406"/>
          </a:xfrm>
          <a:prstGeom prst="rightArrow">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latin typeface="Aptos" panose="020B0004020202020204" pitchFamily="34" charset="0"/>
            </a:endParaRPr>
          </a:p>
        </p:txBody>
      </p:sp>
      <p:sp>
        <p:nvSpPr>
          <p:cNvPr id="5" name="Right Arrow 4">
            <a:extLst>
              <a:ext uri="{FF2B5EF4-FFF2-40B4-BE49-F238E27FC236}">
                <a16:creationId xmlns:a16="http://schemas.microsoft.com/office/drawing/2014/main" id="{C7D5ED2D-ED9E-289D-6979-A77FA0A1BB8C}"/>
              </a:ext>
            </a:extLst>
          </p:cNvPr>
          <p:cNvSpPr/>
          <p:nvPr/>
        </p:nvSpPr>
        <p:spPr>
          <a:xfrm>
            <a:off x="4174904" y="3369892"/>
            <a:ext cx="199488" cy="317720"/>
          </a:xfrm>
          <a:prstGeom prst="rightArrow">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latin typeface="Aptos" panose="020B0004020202020204" pitchFamily="34" charset="0"/>
            </a:endParaRPr>
          </a:p>
        </p:txBody>
      </p:sp>
      <p:sp>
        <p:nvSpPr>
          <p:cNvPr id="6" name="Right Arrow 5">
            <a:extLst>
              <a:ext uri="{FF2B5EF4-FFF2-40B4-BE49-F238E27FC236}">
                <a16:creationId xmlns:a16="http://schemas.microsoft.com/office/drawing/2014/main" id="{A7C9D8E0-CD67-5285-E337-8F033A69EDC7}"/>
              </a:ext>
            </a:extLst>
          </p:cNvPr>
          <p:cNvSpPr/>
          <p:nvPr/>
        </p:nvSpPr>
        <p:spPr>
          <a:xfrm>
            <a:off x="6011030" y="3412147"/>
            <a:ext cx="199488" cy="317720"/>
          </a:xfrm>
          <a:prstGeom prst="rightArrow">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latin typeface="Aptos" panose="020B0004020202020204" pitchFamily="34" charset="0"/>
            </a:endParaRPr>
          </a:p>
        </p:txBody>
      </p:sp>
      <p:sp>
        <p:nvSpPr>
          <p:cNvPr id="7" name="Right Arrow 6">
            <a:extLst>
              <a:ext uri="{FF2B5EF4-FFF2-40B4-BE49-F238E27FC236}">
                <a16:creationId xmlns:a16="http://schemas.microsoft.com/office/drawing/2014/main" id="{80246C6E-7E2A-28BD-AB86-25047245194D}"/>
              </a:ext>
            </a:extLst>
          </p:cNvPr>
          <p:cNvSpPr/>
          <p:nvPr/>
        </p:nvSpPr>
        <p:spPr>
          <a:xfrm>
            <a:off x="7845917" y="3412147"/>
            <a:ext cx="199488" cy="317720"/>
          </a:xfrm>
          <a:prstGeom prst="rightArrow">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latin typeface="Aptos" panose="020B0004020202020204" pitchFamily="34" charset="0"/>
            </a:endParaRPr>
          </a:p>
        </p:txBody>
      </p:sp>
      <p:sp>
        <p:nvSpPr>
          <p:cNvPr id="8" name="TextBox 7">
            <a:extLst>
              <a:ext uri="{FF2B5EF4-FFF2-40B4-BE49-F238E27FC236}">
                <a16:creationId xmlns:a16="http://schemas.microsoft.com/office/drawing/2014/main" id="{09B44D69-0A43-2A7F-C158-A597FE3D081F}"/>
              </a:ext>
            </a:extLst>
          </p:cNvPr>
          <p:cNvSpPr txBox="1"/>
          <p:nvPr/>
        </p:nvSpPr>
        <p:spPr>
          <a:xfrm>
            <a:off x="2714252" y="4328713"/>
            <a:ext cx="1459839" cy="369332"/>
          </a:xfrm>
          <a:prstGeom prst="rect">
            <a:avLst/>
          </a:prstGeom>
          <a:noFill/>
        </p:spPr>
        <p:txBody>
          <a:bodyPr wrap="square" rtlCol="0">
            <a:spAutoFit/>
          </a:bodyPr>
          <a:lstStyle/>
          <a:p>
            <a:r>
              <a:rPr lang="en-US" dirty="0">
                <a:solidFill>
                  <a:schemeClr val="bg2">
                    <a:lumMod val="50000"/>
                  </a:schemeClr>
                </a:solidFill>
              </a:rPr>
              <a:t>Current data</a:t>
            </a:r>
          </a:p>
        </p:txBody>
      </p:sp>
      <p:sp>
        <p:nvSpPr>
          <p:cNvPr id="9" name="TextBox 8">
            <a:extLst>
              <a:ext uri="{FF2B5EF4-FFF2-40B4-BE49-F238E27FC236}">
                <a16:creationId xmlns:a16="http://schemas.microsoft.com/office/drawing/2014/main" id="{7FD81AF2-6577-3D6E-6C94-E57325B16933}"/>
              </a:ext>
            </a:extLst>
          </p:cNvPr>
          <p:cNvSpPr txBox="1"/>
          <p:nvPr/>
        </p:nvSpPr>
        <p:spPr>
          <a:xfrm>
            <a:off x="4477757" y="4328713"/>
            <a:ext cx="1459839" cy="369332"/>
          </a:xfrm>
          <a:prstGeom prst="rect">
            <a:avLst/>
          </a:prstGeom>
          <a:noFill/>
        </p:spPr>
        <p:txBody>
          <a:bodyPr wrap="square" rtlCol="0">
            <a:spAutoFit/>
          </a:bodyPr>
          <a:lstStyle/>
          <a:p>
            <a:r>
              <a:rPr lang="en-US" dirty="0">
                <a:solidFill>
                  <a:schemeClr val="bg2">
                    <a:lumMod val="50000"/>
                  </a:schemeClr>
                </a:solidFill>
              </a:rPr>
              <a:t>Labeled data</a:t>
            </a:r>
          </a:p>
        </p:txBody>
      </p:sp>
      <p:sp>
        <p:nvSpPr>
          <p:cNvPr id="10" name="TextBox 9">
            <a:extLst>
              <a:ext uri="{FF2B5EF4-FFF2-40B4-BE49-F238E27FC236}">
                <a16:creationId xmlns:a16="http://schemas.microsoft.com/office/drawing/2014/main" id="{3B8EC943-0E6A-3839-F307-D4F4C6F76C68}"/>
              </a:ext>
            </a:extLst>
          </p:cNvPr>
          <p:cNvSpPr txBox="1"/>
          <p:nvPr/>
        </p:nvSpPr>
        <p:spPr>
          <a:xfrm>
            <a:off x="6583025" y="4328713"/>
            <a:ext cx="957259" cy="369332"/>
          </a:xfrm>
          <a:prstGeom prst="rect">
            <a:avLst/>
          </a:prstGeom>
          <a:noFill/>
        </p:spPr>
        <p:txBody>
          <a:bodyPr wrap="square" rtlCol="0">
            <a:spAutoFit/>
          </a:bodyPr>
          <a:lstStyle/>
          <a:p>
            <a:r>
              <a:rPr lang="en-US" dirty="0">
                <a:solidFill>
                  <a:schemeClr val="bg2">
                    <a:lumMod val="50000"/>
                  </a:schemeClr>
                </a:solidFill>
              </a:rPr>
              <a:t>Figures</a:t>
            </a:r>
          </a:p>
        </p:txBody>
      </p:sp>
      <p:sp>
        <p:nvSpPr>
          <p:cNvPr id="11" name="TextBox 10">
            <a:extLst>
              <a:ext uri="{FF2B5EF4-FFF2-40B4-BE49-F238E27FC236}">
                <a16:creationId xmlns:a16="http://schemas.microsoft.com/office/drawing/2014/main" id="{621380A2-F10C-4C3C-A91A-0F749154DD04}"/>
              </a:ext>
            </a:extLst>
          </p:cNvPr>
          <p:cNvSpPr txBox="1"/>
          <p:nvPr/>
        </p:nvSpPr>
        <p:spPr>
          <a:xfrm>
            <a:off x="8223246" y="4318616"/>
            <a:ext cx="1459839" cy="369332"/>
          </a:xfrm>
          <a:prstGeom prst="rect">
            <a:avLst/>
          </a:prstGeom>
          <a:noFill/>
        </p:spPr>
        <p:txBody>
          <a:bodyPr wrap="square" rtlCol="0">
            <a:spAutoFit/>
          </a:bodyPr>
          <a:lstStyle/>
          <a:p>
            <a:r>
              <a:rPr lang="en-US" dirty="0">
                <a:solidFill>
                  <a:schemeClr val="bg2">
                    <a:lumMod val="50000"/>
                  </a:schemeClr>
                </a:solidFill>
              </a:rPr>
              <a:t>Word report</a:t>
            </a:r>
          </a:p>
        </p:txBody>
      </p:sp>
    </p:spTree>
    <p:extLst>
      <p:ext uri="{BB962C8B-B14F-4D97-AF65-F5344CB8AC3E}">
        <p14:creationId xmlns:p14="http://schemas.microsoft.com/office/powerpoint/2010/main" val="3214065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7F2BC-5061-DA5D-CBF3-CCFBA582AFA3}"/>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5DC3FAAF-B1C4-AD6F-46E2-BEF890F2CF61}"/>
              </a:ext>
            </a:extLst>
          </p:cNvPr>
          <p:cNvSpPr>
            <a:spLocks noGrp="1"/>
          </p:cNvSpPr>
          <p:nvPr>
            <p:ph type="title"/>
          </p:nvPr>
        </p:nvSpPr>
        <p:spPr>
          <a:xfrm>
            <a:off x="898805" y="58998"/>
            <a:ext cx="10515600" cy="1325563"/>
          </a:xfrm>
        </p:spPr>
        <p:txBody>
          <a:bodyPr>
            <a:normAutofit/>
          </a:bodyPr>
          <a:lstStyle/>
          <a:p>
            <a:r>
              <a:rPr lang="en-US" sz="3200" dirty="0">
                <a:solidFill>
                  <a:srgbClr val="00274C"/>
                </a:solidFill>
              </a:rPr>
              <a:t>How the workflow was developed</a:t>
            </a:r>
          </a:p>
        </p:txBody>
      </p:sp>
      <p:sp>
        <p:nvSpPr>
          <p:cNvPr id="8" name="TextBox 7">
            <a:extLst>
              <a:ext uri="{FF2B5EF4-FFF2-40B4-BE49-F238E27FC236}">
                <a16:creationId xmlns:a16="http://schemas.microsoft.com/office/drawing/2014/main" id="{1FAF68C9-AAC3-3E93-28C4-FC75F70A47CE}"/>
              </a:ext>
            </a:extLst>
          </p:cNvPr>
          <p:cNvSpPr txBox="1"/>
          <p:nvPr/>
        </p:nvSpPr>
        <p:spPr>
          <a:xfrm>
            <a:off x="993913" y="1118319"/>
            <a:ext cx="8987485" cy="369332"/>
          </a:xfrm>
          <a:prstGeom prst="rect">
            <a:avLst/>
          </a:prstGeom>
          <a:noFill/>
        </p:spPr>
        <p:txBody>
          <a:bodyPr wrap="square" rtlCol="0">
            <a:spAutoFit/>
          </a:bodyPr>
          <a:lstStyle/>
          <a:p>
            <a:pPr>
              <a:buClr>
                <a:srgbClr val="000000"/>
              </a:buClr>
              <a:buFont typeface="Arial"/>
              <a:buNone/>
            </a:pPr>
            <a:r>
              <a:rPr lang="en-US" b="1" kern="0" dirty="0">
                <a:solidFill>
                  <a:srgbClr val="44546A">
                    <a:lumMod val="60000"/>
                    <a:lumOff val="40000"/>
                  </a:srgbClr>
                </a:solidFill>
                <a:latin typeface="Aptos Display" pitchFamily="34" charset="0"/>
                <a:cs typeface="Arial"/>
                <a:sym typeface="Arial"/>
              </a:rPr>
              <a:t>I designed and validated the workflow, using generative AI as a coding assistant.</a:t>
            </a:r>
            <a:endParaRPr lang="en-US" b="1" kern="0" dirty="0">
              <a:solidFill>
                <a:srgbClr val="000000"/>
              </a:solidFill>
              <a:latin typeface="Arial"/>
              <a:cs typeface="Arial"/>
              <a:sym typeface="Arial"/>
            </a:endParaRPr>
          </a:p>
        </p:txBody>
      </p:sp>
      <p:sp>
        <p:nvSpPr>
          <p:cNvPr id="9" name="Text 3">
            <a:extLst>
              <a:ext uri="{FF2B5EF4-FFF2-40B4-BE49-F238E27FC236}">
                <a16:creationId xmlns:a16="http://schemas.microsoft.com/office/drawing/2014/main" id="{F9D97C32-F980-0860-E0B4-D6BC6DCEB939}"/>
              </a:ext>
            </a:extLst>
          </p:cNvPr>
          <p:cNvSpPr/>
          <p:nvPr/>
        </p:nvSpPr>
        <p:spPr>
          <a:xfrm>
            <a:off x="993913" y="1876508"/>
            <a:ext cx="4595854" cy="731520"/>
          </a:xfrm>
          <a:prstGeom prst="roundRect">
            <a:avLst/>
          </a:prstGeom>
          <a:solidFill>
            <a:srgbClr val="D9EDF7"/>
          </a:solidFill>
          <a:ln w="12700">
            <a:solidFill>
              <a:srgbClr val="1F4E66"/>
            </a:solidFill>
          </a:ln>
        </p:spPr>
        <p:txBody>
          <a:bodyPr wrap="square" lIns="1016" tIns="1016" rIns="1016" bIns="1016" rtlCol="0" anchor="ctr">
            <a:normAutofit/>
          </a:bodyPr>
          <a:lstStyle/>
          <a:p>
            <a:pPr algn="ctr">
              <a:buClr>
                <a:srgbClr val="000000"/>
              </a:buClr>
              <a:buFont typeface="Arial"/>
              <a:buNone/>
            </a:pPr>
            <a:r>
              <a:rPr lang="en-US" sz="2000" b="1" kern="0" dirty="0">
                <a:solidFill>
                  <a:srgbClr val="1F4E66"/>
                </a:solidFill>
                <a:latin typeface="Aptos" panose="020B0004020202020204" pitchFamily="34" charset="0"/>
                <a:ea typeface="Aptos" pitchFamily="34" charset="-122"/>
                <a:cs typeface="Aptos" pitchFamily="34" charset="-120"/>
                <a:sym typeface="Arial"/>
              </a:rPr>
              <a:t>My role</a:t>
            </a:r>
            <a:endParaRPr lang="en-US" sz="2000" kern="0" dirty="0">
              <a:solidFill>
                <a:srgbClr val="000000"/>
              </a:solidFill>
              <a:latin typeface="Aptos" panose="020B0004020202020204" pitchFamily="34" charset="0"/>
              <a:cs typeface="Arial"/>
              <a:sym typeface="Arial"/>
            </a:endParaRPr>
          </a:p>
          <a:p>
            <a:pPr algn="ctr">
              <a:buClr>
                <a:srgbClr val="000000"/>
              </a:buClr>
              <a:buFont typeface="Arial"/>
              <a:buNone/>
            </a:pPr>
            <a:r>
              <a:rPr lang="en-US" sz="2000" b="1" kern="0" dirty="0">
                <a:solidFill>
                  <a:srgbClr val="1F4E66"/>
                </a:solidFill>
                <a:latin typeface="Aptos" panose="020B0004020202020204" pitchFamily="34" charset="0"/>
                <a:ea typeface="Aptos" pitchFamily="34" charset="-122"/>
                <a:cs typeface="Aptos" pitchFamily="34" charset="-120"/>
                <a:sym typeface="Arial"/>
              </a:rPr>
              <a:t>workflow design + validation</a:t>
            </a:r>
            <a:endParaRPr lang="en-US" sz="2000" kern="0" dirty="0">
              <a:solidFill>
                <a:srgbClr val="000000"/>
              </a:solidFill>
              <a:latin typeface="Aptos" panose="020B0004020202020204" pitchFamily="34" charset="0"/>
              <a:cs typeface="Arial"/>
              <a:sym typeface="Arial"/>
            </a:endParaRPr>
          </a:p>
        </p:txBody>
      </p:sp>
      <p:sp>
        <p:nvSpPr>
          <p:cNvPr id="10" name="Text 4">
            <a:extLst>
              <a:ext uri="{FF2B5EF4-FFF2-40B4-BE49-F238E27FC236}">
                <a16:creationId xmlns:a16="http://schemas.microsoft.com/office/drawing/2014/main" id="{21DD2F79-9214-9E58-7C56-00224210DDFC}"/>
              </a:ext>
            </a:extLst>
          </p:cNvPr>
          <p:cNvSpPr/>
          <p:nvPr/>
        </p:nvSpPr>
        <p:spPr>
          <a:xfrm>
            <a:off x="6313336" y="1876508"/>
            <a:ext cx="4464657" cy="731520"/>
          </a:xfrm>
          <a:prstGeom prst="roundRect">
            <a:avLst/>
          </a:prstGeom>
          <a:solidFill>
            <a:srgbClr val="FFF3E8"/>
          </a:solidFill>
          <a:ln w="12700">
            <a:solidFill>
              <a:srgbClr val="E07B22"/>
            </a:solidFill>
          </a:ln>
        </p:spPr>
        <p:txBody>
          <a:bodyPr wrap="square" lIns="1016" tIns="1016" rIns="1016" bIns="1016" rtlCol="0" anchor="ctr">
            <a:normAutofit/>
          </a:bodyPr>
          <a:lstStyle/>
          <a:p>
            <a:pPr algn="ctr">
              <a:buClr>
                <a:srgbClr val="000000"/>
              </a:buClr>
              <a:buFont typeface="Arial"/>
              <a:buNone/>
            </a:pPr>
            <a:r>
              <a:rPr lang="en-US" sz="2000" b="1" kern="0" dirty="0">
                <a:solidFill>
                  <a:srgbClr val="E07B22"/>
                </a:solidFill>
                <a:latin typeface="Aptos" panose="020B0004020202020204" pitchFamily="34" charset="0"/>
                <a:ea typeface="Aptos" pitchFamily="34" charset="-122"/>
                <a:cs typeface="Aptos" pitchFamily="34" charset="-120"/>
                <a:sym typeface="Arial"/>
              </a:rPr>
              <a:t>AI role</a:t>
            </a:r>
            <a:endParaRPr lang="en-US" sz="2000" kern="0" dirty="0">
              <a:solidFill>
                <a:srgbClr val="000000"/>
              </a:solidFill>
              <a:latin typeface="Aptos" panose="020B0004020202020204" pitchFamily="34" charset="0"/>
              <a:cs typeface="Arial"/>
              <a:sym typeface="Arial"/>
            </a:endParaRPr>
          </a:p>
          <a:p>
            <a:pPr algn="ctr">
              <a:buClr>
                <a:srgbClr val="000000"/>
              </a:buClr>
              <a:buFont typeface="Arial"/>
              <a:buNone/>
            </a:pPr>
            <a:r>
              <a:rPr lang="en-US" sz="2000" b="1" kern="0" dirty="0">
                <a:solidFill>
                  <a:srgbClr val="E07B22"/>
                </a:solidFill>
                <a:latin typeface="Aptos" panose="020B0004020202020204" pitchFamily="34" charset="0"/>
                <a:ea typeface="Aptos" pitchFamily="34" charset="-122"/>
                <a:cs typeface="Aptos" pitchFamily="34" charset="-120"/>
                <a:sym typeface="Arial"/>
              </a:rPr>
              <a:t>coding assistant</a:t>
            </a:r>
            <a:endParaRPr lang="en-US" sz="2000" kern="0" dirty="0">
              <a:solidFill>
                <a:srgbClr val="000000"/>
              </a:solidFill>
              <a:latin typeface="Aptos" panose="020B0004020202020204" pitchFamily="34" charset="0"/>
              <a:cs typeface="Arial"/>
              <a:sym typeface="Arial"/>
            </a:endParaRPr>
          </a:p>
        </p:txBody>
      </p:sp>
      <p:sp>
        <p:nvSpPr>
          <p:cNvPr id="11" name="TextBox 10">
            <a:extLst>
              <a:ext uri="{FF2B5EF4-FFF2-40B4-BE49-F238E27FC236}">
                <a16:creationId xmlns:a16="http://schemas.microsoft.com/office/drawing/2014/main" id="{34272A8D-E659-345A-C255-C5B654F88D2F}"/>
              </a:ext>
            </a:extLst>
          </p:cNvPr>
          <p:cNvSpPr txBox="1"/>
          <p:nvPr/>
        </p:nvSpPr>
        <p:spPr>
          <a:xfrm>
            <a:off x="1065475" y="2886324"/>
            <a:ext cx="4524292" cy="2129878"/>
          </a:xfrm>
          <a:prstGeom prst="rect">
            <a:avLst/>
          </a:prstGeom>
          <a:noFill/>
        </p:spPr>
        <p:txBody>
          <a:bodyPr wrap="square" rtlCol="0">
            <a:spAutoFit/>
          </a:bodyPr>
          <a:lstStyle/>
          <a:p>
            <a:pPr marL="285750" indent="-285750">
              <a:lnSpc>
                <a:spcPct val="150000"/>
              </a:lnSpc>
              <a:buClr>
                <a:srgbClr val="000000"/>
              </a:buClr>
              <a:buFont typeface="Arial" panose="020B0604020202020204" pitchFamily="34" charset="0"/>
              <a:buChar char="•"/>
            </a:pPr>
            <a:r>
              <a:rPr lang="en-US" kern="0" dirty="0">
                <a:solidFill>
                  <a:srgbClr val="000000"/>
                </a:solidFill>
                <a:latin typeface="Aptos" panose="020B0004020202020204" pitchFamily="34" charset="0"/>
                <a:cs typeface="Arial"/>
                <a:sym typeface="Arial"/>
              </a:rPr>
              <a:t>Defined tasks and desired outputs</a:t>
            </a:r>
          </a:p>
          <a:p>
            <a:pPr marL="285750" indent="-285750">
              <a:lnSpc>
                <a:spcPct val="150000"/>
              </a:lnSpc>
              <a:buClr>
                <a:srgbClr val="000000"/>
              </a:buClr>
              <a:buFont typeface="Arial" panose="020B0604020202020204" pitchFamily="34" charset="0"/>
              <a:buChar char="•"/>
            </a:pPr>
            <a:r>
              <a:rPr lang="en-US" kern="0" dirty="0">
                <a:solidFill>
                  <a:srgbClr val="000000"/>
                </a:solidFill>
                <a:latin typeface="Aptos" panose="020B0004020202020204" pitchFamily="34" charset="0"/>
                <a:cs typeface="Arial"/>
                <a:sym typeface="Arial"/>
              </a:rPr>
              <a:t>Ran and tested code locally</a:t>
            </a:r>
          </a:p>
          <a:p>
            <a:pPr marL="285750" indent="-285750">
              <a:lnSpc>
                <a:spcPct val="150000"/>
              </a:lnSpc>
              <a:buClr>
                <a:srgbClr val="000000"/>
              </a:buClr>
              <a:buFont typeface="Arial" panose="020B0604020202020204" pitchFamily="34" charset="0"/>
              <a:buChar char="•"/>
            </a:pPr>
            <a:r>
              <a:rPr lang="en-US" kern="0" dirty="0">
                <a:solidFill>
                  <a:srgbClr val="000000"/>
                </a:solidFill>
                <a:latin typeface="Aptos" panose="020B0004020202020204" pitchFamily="34" charset="0"/>
                <a:cs typeface="Arial"/>
                <a:sym typeface="Arial"/>
              </a:rPr>
              <a:t>Reviewed intermediate and final outputs</a:t>
            </a:r>
          </a:p>
          <a:p>
            <a:pPr marL="285750" indent="-285750">
              <a:lnSpc>
                <a:spcPct val="150000"/>
              </a:lnSpc>
              <a:buClr>
                <a:srgbClr val="000000"/>
              </a:buClr>
              <a:buFont typeface="Arial" panose="020B0604020202020204" pitchFamily="34" charset="0"/>
              <a:buChar char="•"/>
            </a:pPr>
            <a:r>
              <a:rPr lang="en-US" kern="0" dirty="0">
                <a:solidFill>
                  <a:srgbClr val="000000"/>
                </a:solidFill>
                <a:latin typeface="Aptos" panose="020B0004020202020204" pitchFamily="34" charset="0"/>
                <a:cs typeface="Arial"/>
                <a:sym typeface="Arial"/>
              </a:rPr>
              <a:t>Identified errors and special cases</a:t>
            </a:r>
          </a:p>
          <a:p>
            <a:pPr marL="285750" indent="-285750">
              <a:lnSpc>
                <a:spcPct val="150000"/>
              </a:lnSpc>
              <a:buClr>
                <a:srgbClr val="000000"/>
              </a:buClr>
              <a:buFont typeface="Arial" panose="020B0604020202020204" pitchFamily="34" charset="0"/>
              <a:buChar char="•"/>
            </a:pPr>
            <a:r>
              <a:rPr lang="en-US" kern="0" dirty="0">
                <a:solidFill>
                  <a:srgbClr val="000000"/>
                </a:solidFill>
                <a:latin typeface="Aptos" panose="020B0004020202020204" pitchFamily="34" charset="0"/>
                <a:cs typeface="Arial"/>
                <a:sym typeface="Arial"/>
              </a:rPr>
              <a:t>Revised rules</a:t>
            </a:r>
          </a:p>
        </p:txBody>
      </p:sp>
      <p:sp>
        <p:nvSpPr>
          <p:cNvPr id="12" name="TextBox 11">
            <a:extLst>
              <a:ext uri="{FF2B5EF4-FFF2-40B4-BE49-F238E27FC236}">
                <a16:creationId xmlns:a16="http://schemas.microsoft.com/office/drawing/2014/main" id="{73013FA7-076B-3D0E-DF66-198175C472A4}"/>
              </a:ext>
            </a:extLst>
          </p:cNvPr>
          <p:cNvSpPr txBox="1"/>
          <p:nvPr/>
        </p:nvSpPr>
        <p:spPr>
          <a:xfrm>
            <a:off x="6465736" y="2808136"/>
            <a:ext cx="4524292" cy="1298882"/>
          </a:xfrm>
          <a:prstGeom prst="rect">
            <a:avLst/>
          </a:prstGeom>
          <a:noFill/>
        </p:spPr>
        <p:txBody>
          <a:bodyPr wrap="square" rtlCol="0">
            <a:spAutoFit/>
          </a:bodyPr>
          <a:lstStyle/>
          <a:p>
            <a:pPr marL="285750" indent="-285750">
              <a:lnSpc>
                <a:spcPct val="150000"/>
              </a:lnSpc>
              <a:buClr>
                <a:srgbClr val="000000"/>
              </a:buClr>
              <a:buFont typeface="Arial" panose="020B0604020202020204" pitchFamily="34" charset="0"/>
              <a:buChar char="•"/>
            </a:pPr>
            <a:r>
              <a:rPr lang="en-US" kern="0" dirty="0">
                <a:solidFill>
                  <a:srgbClr val="000000"/>
                </a:solidFill>
                <a:latin typeface="Aptos" panose="020B0004020202020204" pitchFamily="34" charset="0"/>
                <a:cs typeface="Arial"/>
                <a:sym typeface="Arial"/>
              </a:rPr>
              <a:t>Drafted Stata, Python, and R code</a:t>
            </a:r>
          </a:p>
          <a:p>
            <a:pPr marL="285750" indent="-285750">
              <a:lnSpc>
                <a:spcPct val="150000"/>
              </a:lnSpc>
              <a:buClr>
                <a:srgbClr val="000000"/>
              </a:buClr>
              <a:buFont typeface="Arial" panose="020B0604020202020204" pitchFamily="34" charset="0"/>
              <a:buChar char="•"/>
            </a:pPr>
            <a:r>
              <a:rPr lang="en-US" kern="0" dirty="0">
                <a:solidFill>
                  <a:srgbClr val="000000"/>
                </a:solidFill>
                <a:latin typeface="Aptos" panose="020B0004020202020204" pitchFamily="34" charset="0"/>
                <a:cs typeface="Arial"/>
                <a:sym typeface="Arial"/>
              </a:rPr>
              <a:t>Helped debug syntax</a:t>
            </a:r>
          </a:p>
          <a:p>
            <a:pPr marL="285750" indent="-285750">
              <a:lnSpc>
                <a:spcPct val="150000"/>
              </a:lnSpc>
              <a:buClr>
                <a:srgbClr val="000000"/>
              </a:buClr>
              <a:buFont typeface="Arial" panose="020B0604020202020204" pitchFamily="34" charset="0"/>
              <a:buChar char="•"/>
            </a:pPr>
            <a:r>
              <a:rPr lang="en-US" kern="0" dirty="0">
                <a:solidFill>
                  <a:srgbClr val="000000"/>
                </a:solidFill>
                <a:latin typeface="Aptos" panose="020B0004020202020204" pitchFamily="34" charset="0"/>
                <a:cs typeface="Arial"/>
                <a:sym typeface="Arial"/>
              </a:rPr>
              <a:t>Suggested implementation options</a:t>
            </a:r>
          </a:p>
        </p:txBody>
      </p:sp>
    </p:spTree>
    <p:extLst>
      <p:ext uri="{BB962C8B-B14F-4D97-AF65-F5344CB8AC3E}">
        <p14:creationId xmlns:p14="http://schemas.microsoft.com/office/powerpoint/2010/main" val="4187197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5A8AD99-6B9C-336E-CD95-D264395281DB}"/>
              </a:ext>
            </a:extLst>
          </p:cNvPr>
          <p:cNvSpPr>
            <a:spLocks noGrp="1"/>
          </p:cNvSpPr>
          <p:nvPr>
            <p:ph type="title"/>
          </p:nvPr>
        </p:nvSpPr>
        <p:spPr>
          <a:xfrm>
            <a:off x="898805" y="58998"/>
            <a:ext cx="10515600" cy="1325563"/>
          </a:xfrm>
        </p:spPr>
        <p:txBody>
          <a:bodyPr>
            <a:normAutofit/>
          </a:bodyPr>
          <a:lstStyle/>
          <a:p>
            <a:r>
              <a:rPr lang="en-US" sz="3200" dirty="0">
                <a:solidFill>
                  <a:srgbClr val="00274C"/>
                </a:solidFill>
              </a:rPr>
              <a:t>1. Download &amp; clean data: preserve first, then modify</a:t>
            </a:r>
          </a:p>
        </p:txBody>
      </p:sp>
      <p:sp>
        <p:nvSpPr>
          <p:cNvPr id="4" name="Text 2">
            <a:extLst>
              <a:ext uri="{FF2B5EF4-FFF2-40B4-BE49-F238E27FC236}">
                <a16:creationId xmlns:a16="http://schemas.microsoft.com/office/drawing/2014/main" id="{85A6919D-C19C-7690-0732-547A286827CF}"/>
              </a:ext>
            </a:extLst>
          </p:cNvPr>
          <p:cNvSpPr/>
          <p:nvPr/>
        </p:nvSpPr>
        <p:spPr>
          <a:xfrm>
            <a:off x="594891" y="2395870"/>
            <a:ext cx="2286000" cy="228600"/>
          </a:xfrm>
          <a:prstGeom prst="rect">
            <a:avLst/>
          </a:prstGeom>
          <a:noFill/>
          <a:ln/>
        </p:spPr>
        <p:txBody>
          <a:bodyPr wrap="square" lIns="0" tIns="0" rIns="0" bIns="0" rtlCol="0" anchor="ctr"/>
          <a:lstStyle/>
          <a:p>
            <a:pPr marL="0" indent="0">
              <a:buNone/>
            </a:pPr>
            <a:r>
              <a:rPr lang="en-US" sz="2000" b="1" dirty="0">
                <a:solidFill>
                  <a:srgbClr val="1F4E66"/>
                </a:solidFill>
                <a:latin typeface="Aptos" pitchFamily="34" charset="0"/>
              </a:rPr>
              <a:t>Download</a:t>
            </a:r>
            <a:endParaRPr lang="en-US" sz="2000" dirty="0">
              <a:solidFill>
                <a:srgbClr val="1F4E66"/>
              </a:solidFill>
            </a:endParaRPr>
          </a:p>
        </p:txBody>
      </p:sp>
      <p:sp>
        <p:nvSpPr>
          <p:cNvPr id="5" name="Text 3">
            <a:extLst>
              <a:ext uri="{FF2B5EF4-FFF2-40B4-BE49-F238E27FC236}">
                <a16:creationId xmlns:a16="http://schemas.microsoft.com/office/drawing/2014/main" id="{3F494DD6-097C-398F-9E47-E503976646EC}"/>
              </a:ext>
            </a:extLst>
          </p:cNvPr>
          <p:cNvSpPr/>
          <p:nvPr/>
        </p:nvSpPr>
        <p:spPr>
          <a:xfrm>
            <a:off x="3082474" y="1191108"/>
            <a:ext cx="1816204" cy="199312"/>
          </a:xfrm>
          <a:prstGeom prst="rect">
            <a:avLst/>
          </a:prstGeom>
          <a:noFill/>
          <a:ln/>
        </p:spPr>
        <p:txBody>
          <a:bodyPr wrap="square" lIns="0" tIns="0" rIns="0" bIns="0" rtlCol="0" anchor="ctr"/>
          <a:lstStyle/>
          <a:p>
            <a:pPr marL="0" indent="0">
              <a:buNone/>
            </a:pPr>
            <a:r>
              <a:rPr lang="en-US" sz="2000" b="1" dirty="0">
                <a:solidFill>
                  <a:srgbClr val="666666"/>
                </a:solidFill>
                <a:latin typeface="Aptos" pitchFamily="34" charset="0"/>
                <a:ea typeface="Aptos" pitchFamily="34" charset="-122"/>
                <a:cs typeface="Aptos" pitchFamily="34" charset="-120"/>
              </a:rPr>
              <a:t>Preserve</a:t>
            </a:r>
            <a:endParaRPr lang="en-US" sz="2000" dirty="0"/>
          </a:p>
        </p:txBody>
      </p:sp>
      <p:sp>
        <p:nvSpPr>
          <p:cNvPr id="6" name="Text 4">
            <a:extLst>
              <a:ext uri="{FF2B5EF4-FFF2-40B4-BE49-F238E27FC236}">
                <a16:creationId xmlns:a16="http://schemas.microsoft.com/office/drawing/2014/main" id="{1E022AE2-62DF-0D84-89CA-A1137666F7BC}"/>
              </a:ext>
            </a:extLst>
          </p:cNvPr>
          <p:cNvSpPr/>
          <p:nvPr/>
        </p:nvSpPr>
        <p:spPr>
          <a:xfrm>
            <a:off x="3075144" y="3519001"/>
            <a:ext cx="2377440" cy="228600"/>
          </a:xfrm>
          <a:prstGeom prst="rect">
            <a:avLst/>
          </a:prstGeom>
          <a:noFill/>
          <a:ln/>
        </p:spPr>
        <p:txBody>
          <a:bodyPr wrap="square" lIns="0" tIns="0" rIns="0" bIns="0" rtlCol="0" anchor="ctr"/>
          <a:lstStyle/>
          <a:p>
            <a:pPr marL="0" indent="0">
              <a:buNone/>
            </a:pPr>
            <a:r>
              <a:rPr lang="en-US" sz="2000" b="1" dirty="0">
                <a:solidFill>
                  <a:srgbClr val="1F4E66"/>
                </a:solidFill>
                <a:latin typeface="Aptos" pitchFamily="34" charset="0"/>
                <a:ea typeface="Aptos" pitchFamily="34" charset="-122"/>
                <a:cs typeface="Aptos" pitchFamily="34" charset="-120"/>
              </a:rPr>
              <a:t>Process</a:t>
            </a:r>
            <a:endParaRPr lang="en-US" sz="2000" dirty="0"/>
          </a:p>
        </p:txBody>
      </p:sp>
      <p:sp>
        <p:nvSpPr>
          <p:cNvPr id="7" name="Shape 5">
            <a:extLst>
              <a:ext uri="{FF2B5EF4-FFF2-40B4-BE49-F238E27FC236}">
                <a16:creationId xmlns:a16="http://schemas.microsoft.com/office/drawing/2014/main" id="{9B882A3B-075C-515A-D0A0-37637A401739}"/>
              </a:ext>
            </a:extLst>
          </p:cNvPr>
          <p:cNvSpPr/>
          <p:nvPr/>
        </p:nvSpPr>
        <p:spPr>
          <a:xfrm>
            <a:off x="204085" y="2693911"/>
            <a:ext cx="1864409" cy="1018039"/>
          </a:xfrm>
          <a:prstGeom prst="roundRect">
            <a:avLst>
              <a:gd name="adj" fmla="val 7955"/>
            </a:avLst>
          </a:prstGeom>
          <a:solidFill>
            <a:srgbClr val="EAF6FF"/>
          </a:solidFill>
          <a:ln w="15240">
            <a:solidFill>
              <a:srgbClr val="2E86DE"/>
            </a:solidFill>
            <a:prstDash val="solid"/>
          </a:ln>
        </p:spPr>
        <p:txBody>
          <a:bodyPr/>
          <a:lstStyle/>
          <a:p>
            <a:endParaRPr lang="en-US"/>
          </a:p>
        </p:txBody>
      </p:sp>
      <p:sp>
        <p:nvSpPr>
          <p:cNvPr id="8" name="Text 6">
            <a:extLst>
              <a:ext uri="{FF2B5EF4-FFF2-40B4-BE49-F238E27FC236}">
                <a16:creationId xmlns:a16="http://schemas.microsoft.com/office/drawing/2014/main" id="{77526413-F69B-CA5C-A69C-175DF6317C2B}"/>
              </a:ext>
            </a:extLst>
          </p:cNvPr>
          <p:cNvSpPr/>
          <p:nvPr/>
        </p:nvSpPr>
        <p:spPr>
          <a:xfrm>
            <a:off x="326898" y="2930370"/>
            <a:ext cx="1528705" cy="347472"/>
          </a:xfrm>
          <a:prstGeom prst="rect">
            <a:avLst/>
          </a:prstGeom>
          <a:noFill/>
          <a:ln/>
        </p:spPr>
        <p:txBody>
          <a:bodyPr wrap="square" lIns="0" tIns="0" rIns="0" bIns="0" rtlCol="0" anchor="ctr"/>
          <a:lstStyle/>
          <a:p>
            <a:pPr marL="0" indent="0" algn="ctr">
              <a:buNone/>
            </a:pPr>
            <a:r>
              <a:rPr lang="en-US" sz="2000" b="1" dirty="0">
                <a:solidFill>
                  <a:srgbClr val="1F4E66"/>
                </a:solidFill>
                <a:latin typeface="Aptos" pitchFamily="34" charset="0"/>
                <a:ea typeface="Aptos" pitchFamily="34" charset="-122"/>
                <a:cs typeface="Aptos" pitchFamily="34" charset="-120"/>
              </a:rPr>
              <a:t>Qualtrics API</a:t>
            </a:r>
            <a:endParaRPr lang="en-US" sz="2000" dirty="0"/>
          </a:p>
        </p:txBody>
      </p:sp>
      <p:sp>
        <p:nvSpPr>
          <p:cNvPr id="9" name="Text 7">
            <a:extLst>
              <a:ext uri="{FF2B5EF4-FFF2-40B4-BE49-F238E27FC236}">
                <a16:creationId xmlns:a16="http://schemas.microsoft.com/office/drawing/2014/main" id="{B6DA2ACF-C417-0297-4092-C7286F716AD1}"/>
              </a:ext>
            </a:extLst>
          </p:cNvPr>
          <p:cNvSpPr/>
          <p:nvPr/>
        </p:nvSpPr>
        <p:spPr>
          <a:xfrm>
            <a:off x="192947" y="3378825"/>
            <a:ext cx="1892808" cy="182880"/>
          </a:xfrm>
          <a:prstGeom prst="rect">
            <a:avLst/>
          </a:prstGeom>
          <a:noFill/>
          <a:ln/>
        </p:spPr>
        <p:txBody>
          <a:bodyPr wrap="square" lIns="0" tIns="0" rIns="0" bIns="0" rtlCol="0" anchor="ctr">
            <a:noAutofit/>
          </a:bodyPr>
          <a:lstStyle/>
          <a:p>
            <a:pPr marL="0" indent="0" algn="ctr">
              <a:buNone/>
            </a:pPr>
            <a:r>
              <a:rPr lang="en-US" sz="1600" dirty="0">
                <a:solidFill>
                  <a:srgbClr val="666666"/>
                </a:solidFill>
                <a:latin typeface="Aptos" pitchFamily="34" charset="0"/>
                <a:ea typeface="Aptos" pitchFamily="34" charset="-122"/>
                <a:cs typeface="Aptos" pitchFamily="34" charset="-120"/>
              </a:rPr>
              <a:t>Python </a:t>
            </a:r>
            <a:r>
              <a:rPr lang="ko-KR" altLang="en-US" sz="1600" dirty="0">
                <a:solidFill>
                  <a:srgbClr val="666666"/>
                </a:solidFill>
                <a:latin typeface="Aptos" pitchFamily="34" charset="0"/>
                <a:ea typeface="Aptos" pitchFamily="34" charset="-122"/>
                <a:cs typeface="Aptos" pitchFamily="34" charset="-120"/>
              </a:rPr>
              <a:t> </a:t>
            </a:r>
            <a:r>
              <a:rPr lang="en-US" sz="1600" dirty="0">
                <a:solidFill>
                  <a:schemeClr val="accent3">
                    <a:lumMod val="50000"/>
                  </a:schemeClr>
                </a:solidFill>
                <a:latin typeface="Aptos" pitchFamily="34" charset="0"/>
                <a:ea typeface="Aptos" pitchFamily="34" charset="-122"/>
                <a:cs typeface="Aptos" pitchFamily="34" charset="-120"/>
              </a:rPr>
              <a:t>inside</a:t>
            </a:r>
            <a:r>
              <a:rPr lang="en-US" sz="1600" dirty="0">
                <a:solidFill>
                  <a:srgbClr val="666666"/>
                </a:solidFill>
                <a:latin typeface="Aptos" pitchFamily="34" charset="0"/>
                <a:ea typeface="Aptos" pitchFamily="34" charset="-122"/>
                <a:cs typeface="Aptos" pitchFamily="34" charset="-120"/>
              </a:rPr>
              <a:t> Stata</a:t>
            </a:r>
            <a:endParaRPr lang="en-US" sz="1600" dirty="0"/>
          </a:p>
        </p:txBody>
      </p:sp>
      <p:sp>
        <p:nvSpPr>
          <p:cNvPr id="10" name="Shape 8">
            <a:extLst>
              <a:ext uri="{FF2B5EF4-FFF2-40B4-BE49-F238E27FC236}">
                <a16:creationId xmlns:a16="http://schemas.microsoft.com/office/drawing/2014/main" id="{A97DCE47-4CD4-DCF7-AB26-48D6D6450699}"/>
              </a:ext>
            </a:extLst>
          </p:cNvPr>
          <p:cNvSpPr/>
          <p:nvPr/>
        </p:nvSpPr>
        <p:spPr>
          <a:xfrm>
            <a:off x="2495304" y="1486087"/>
            <a:ext cx="2331720" cy="1685973"/>
          </a:xfrm>
          <a:prstGeom prst="roundRect">
            <a:avLst>
              <a:gd name="adj" fmla="val 6667"/>
            </a:avLst>
          </a:prstGeom>
          <a:solidFill>
            <a:srgbClr val="F7FAFC"/>
          </a:solidFill>
          <a:ln w="15240">
            <a:solidFill>
              <a:srgbClr val="555555"/>
            </a:solidFill>
            <a:prstDash val="solid"/>
          </a:ln>
        </p:spPr>
        <p:txBody>
          <a:bodyPr/>
          <a:lstStyle/>
          <a:p>
            <a:endParaRPr lang="en-US"/>
          </a:p>
        </p:txBody>
      </p:sp>
      <p:sp>
        <p:nvSpPr>
          <p:cNvPr id="11" name="Text 9">
            <a:extLst>
              <a:ext uri="{FF2B5EF4-FFF2-40B4-BE49-F238E27FC236}">
                <a16:creationId xmlns:a16="http://schemas.microsoft.com/office/drawing/2014/main" id="{304C38C3-CF65-F669-C3DC-FD4D73960209}"/>
              </a:ext>
            </a:extLst>
          </p:cNvPr>
          <p:cNvSpPr/>
          <p:nvPr/>
        </p:nvSpPr>
        <p:spPr>
          <a:xfrm>
            <a:off x="2620358" y="1678866"/>
            <a:ext cx="2112264" cy="347472"/>
          </a:xfrm>
          <a:prstGeom prst="rect">
            <a:avLst/>
          </a:prstGeom>
          <a:noFill/>
          <a:ln/>
        </p:spPr>
        <p:txBody>
          <a:bodyPr wrap="square" lIns="0" tIns="0" rIns="0" bIns="0" rtlCol="0" anchor="ctr"/>
          <a:lstStyle/>
          <a:p>
            <a:pPr marL="0" indent="0" algn="ctr">
              <a:buNone/>
            </a:pPr>
            <a:r>
              <a:rPr lang="en-US" sz="2000" b="1" dirty="0">
                <a:solidFill>
                  <a:srgbClr val="222222"/>
                </a:solidFill>
                <a:latin typeface="Aptos" pitchFamily="34" charset="0"/>
                <a:ea typeface="Aptos" pitchFamily="34" charset="-122"/>
                <a:cs typeface="Aptos" pitchFamily="34" charset="-120"/>
              </a:rPr>
              <a:t>Original files</a:t>
            </a:r>
            <a:endParaRPr lang="en-US" sz="2000" dirty="0"/>
          </a:p>
          <a:p>
            <a:pPr marL="0" indent="0" algn="ctr">
              <a:buNone/>
            </a:pPr>
            <a:r>
              <a:rPr lang="en-US" sz="2000" b="1" dirty="0">
                <a:solidFill>
                  <a:srgbClr val="222222"/>
                </a:solidFill>
                <a:latin typeface="Aptos" pitchFamily="34" charset="0"/>
                <a:ea typeface="Aptos" pitchFamily="34" charset="-122"/>
                <a:cs typeface="Aptos" pitchFamily="34" charset="-120"/>
              </a:rPr>
              <a:t>kept unchanged</a:t>
            </a:r>
            <a:endParaRPr lang="en-US" sz="2000" dirty="0"/>
          </a:p>
        </p:txBody>
      </p:sp>
      <p:sp>
        <p:nvSpPr>
          <p:cNvPr id="13" name="Shape 11">
            <a:extLst>
              <a:ext uri="{FF2B5EF4-FFF2-40B4-BE49-F238E27FC236}">
                <a16:creationId xmlns:a16="http://schemas.microsoft.com/office/drawing/2014/main" id="{581B2DA9-E064-91BA-A5F9-72AE1337B3EE}"/>
              </a:ext>
            </a:extLst>
          </p:cNvPr>
          <p:cNvSpPr/>
          <p:nvPr/>
        </p:nvSpPr>
        <p:spPr>
          <a:xfrm>
            <a:off x="2450724" y="3871140"/>
            <a:ext cx="2331720" cy="1217484"/>
          </a:xfrm>
          <a:prstGeom prst="roundRect">
            <a:avLst>
              <a:gd name="adj" fmla="val 7368"/>
            </a:avLst>
          </a:prstGeom>
          <a:solidFill>
            <a:srgbClr val="EAF7FF"/>
          </a:solidFill>
          <a:ln/>
        </p:spPr>
        <p:style>
          <a:lnRef idx="2">
            <a:schemeClr val="accent5"/>
          </a:lnRef>
          <a:fillRef idx="1">
            <a:schemeClr val="lt1"/>
          </a:fillRef>
          <a:effectRef idx="0">
            <a:schemeClr val="accent5"/>
          </a:effectRef>
          <a:fontRef idx="minor">
            <a:schemeClr val="dk1"/>
          </a:fontRef>
        </p:style>
        <p:txBody>
          <a:bodyPr/>
          <a:lstStyle/>
          <a:p>
            <a:endParaRPr lang="en-US">
              <a:solidFill>
                <a:schemeClr val="accent5"/>
              </a:solidFill>
            </a:endParaRPr>
          </a:p>
        </p:txBody>
      </p:sp>
      <p:sp>
        <p:nvSpPr>
          <p:cNvPr id="14" name="Text 12">
            <a:extLst>
              <a:ext uri="{FF2B5EF4-FFF2-40B4-BE49-F238E27FC236}">
                <a16:creationId xmlns:a16="http://schemas.microsoft.com/office/drawing/2014/main" id="{05AC7678-729A-9074-6A48-74126F27F2A8}"/>
              </a:ext>
            </a:extLst>
          </p:cNvPr>
          <p:cNvSpPr/>
          <p:nvPr/>
        </p:nvSpPr>
        <p:spPr>
          <a:xfrm>
            <a:off x="2523060" y="4169809"/>
            <a:ext cx="2112264" cy="347472"/>
          </a:xfrm>
          <a:prstGeom prst="rect">
            <a:avLst/>
          </a:prstGeom>
          <a:noFill/>
          <a:ln/>
        </p:spPr>
        <p:txBody>
          <a:bodyPr wrap="square" lIns="0" tIns="0" rIns="0" bIns="0" rtlCol="0" anchor="ctr"/>
          <a:lstStyle/>
          <a:p>
            <a:pPr marL="0" indent="0" algn="ctr">
              <a:buNone/>
            </a:pPr>
            <a:r>
              <a:rPr lang="en-US" sz="2000" b="1" dirty="0">
                <a:solidFill>
                  <a:srgbClr val="1F4E66"/>
                </a:solidFill>
                <a:latin typeface="Aptos" pitchFamily="34" charset="0"/>
                <a:ea typeface="Aptos" pitchFamily="34" charset="-122"/>
                <a:cs typeface="Aptos" pitchFamily="34" charset="-120"/>
              </a:rPr>
              <a:t>Stata raw</a:t>
            </a:r>
            <a:endParaRPr lang="en-US" sz="2000" dirty="0">
              <a:solidFill>
                <a:srgbClr val="1F4E66"/>
              </a:solidFill>
            </a:endParaRPr>
          </a:p>
          <a:p>
            <a:pPr marL="0" indent="0" algn="ctr">
              <a:buNone/>
            </a:pPr>
            <a:r>
              <a:rPr lang="en-US" sz="2000" b="1" dirty="0">
                <a:solidFill>
                  <a:srgbClr val="1F4E66"/>
                </a:solidFill>
                <a:latin typeface="Aptos" pitchFamily="34" charset="0"/>
                <a:ea typeface="Aptos" pitchFamily="34" charset="-122"/>
                <a:cs typeface="Aptos" pitchFamily="34" charset="-120"/>
              </a:rPr>
              <a:t>dataset</a:t>
            </a:r>
            <a:endParaRPr lang="en-US" sz="2000" dirty="0">
              <a:solidFill>
                <a:srgbClr val="1F4E66"/>
              </a:solidFill>
            </a:endParaRPr>
          </a:p>
        </p:txBody>
      </p:sp>
      <p:sp>
        <p:nvSpPr>
          <p:cNvPr id="16" name="Text 14">
            <a:extLst>
              <a:ext uri="{FF2B5EF4-FFF2-40B4-BE49-F238E27FC236}">
                <a16:creationId xmlns:a16="http://schemas.microsoft.com/office/drawing/2014/main" id="{A2FE187F-7C91-9EEA-6D4B-B4462478DBD7}"/>
              </a:ext>
            </a:extLst>
          </p:cNvPr>
          <p:cNvSpPr/>
          <p:nvPr/>
        </p:nvSpPr>
        <p:spPr>
          <a:xfrm>
            <a:off x="5070222" y="2552986"/>
            <a:ext cx="2206686" cy="274320"/>
          </a:xfrm>
          <a:prstGeom prst="rect">
            <a:avLst/>
          </a:prstGeom>
          <a:noFill/>
          <a:ln/>
        </p:spPr>
        <p:txBody>
          <a:bodyPr wrap="square" lIns="0" tIns="0" rIns="0" bIns="0" rtlCol="0" anchor="ctr"/>
          <a:lstStyle/>
          <a:p>
            <a:pPr marL="0" indent="0" algn="ctr">
              <a:buNone/>
            </a:pPr>
            <a:r>
              <a:rPr lang="en-US" sz="2000" b="1" dirty="0">
                <a:solidFill>
                  <a:schemeClr val="accent2"/>
                </a:solidFill>
                <a:latin typeface="Aptos" pitchFamily="34" charset="0"/>
                <a:ea typeface="Aptos" pitchFamily="34" charset="-122"/>
                <a:cs typeface="Aptos" pitchFamily="34" charset="-120"/>
              </a:rPr>
              <a:t>Cleaning</a:t>
            </a:r>
            <a:endParaRPr lang="en-US" sz="2000" dirty="0">
              <a:solidFill>
                <a:schemeClr val="accent2"/>
              </a:solidFill>
            </a:endParaRPr>
          </a:p>
        </p:txBody>
      </p:sp>
      <p:sp>
        <p:nvSpPr>
          <p:cNvPr id="17" name="Shape 15">
            <a:extLst>
              <a:ext uri="{FF2B5EF4-FFF2-40B4-BE49-F238E27FC236}">
                <a16:creationId xmlns:a16="http://schemas.microsoft.com/office/drawing/2014/main" id="{D9A731C7-2B23-52E0-53A4-878A1C3E3788}"/>
              </a:ext>
            </a:extLst>
          </p:cNvPr>
          <p:cNvSpPr/>
          <p:nvPr/>
        </p:nvSpPr>
        <p:spPr>
          <a:xfrm>
            <a:off x="5248334" y="2892967"/>
            <a:ext cx="1853319" cy="1234440"/>
          </a:xfrm>
          <a:prstGeom prst="roundRect">
            <a:avLst>
              <a:gd name="adj" fmla="val 5185"/>
            </a:avLst>
          </a:prstGeom>
          <a:solidFill>
            <a:srgbClr val="FFF2E6"/>
          </a:solidFill>
          <a:ln w="15240">
            <a:solidFill>
              <a:srgbClr val="E97112"/>
            </a:solidFill>
            <a:prstDash val="solid"/>
          </a:ln>
        </p:spPr>
        <p:txBody>
          <a:bodyPr/>
          <a:lstStyle/>
          <a:p>
            <a:endParaRPr lang="en-US"/>
          </a:p>
        </p:txBody>
      </p:sp>
      <p:sp>
        <p:nvSpPr>
          <p:cNvPr id="18" name="Text 16">
            <a:extLst>
              <a:ext uri="{FF2B5EF4-FFF2-40B4-BE49-F238E27FC236}">
                <a16:creationId xmlns:a16="http://schemas.microsoft.com/office/drawing/2014/main" id="{026AD69D-C7E5-062F-4A9A-6718C716EB14}"/>
              </a:ext>
            </a:extLst>
          </p:cNvPr>
          <p:cNvSpPr/>
          <p:nvPr/>
        </p:nvSpPr>
        <p:spPr>
          <a:xfrm>
            <a:off x="5461298" y="3027162"/>
            <a:ext cx="1353312" cy="347472"/>
          </a:xfrm>
          <a:prstGeom prst="rect">
            <a:avLst/>
          </a:prstGeom>
          <a:noFill/>
          <a:ln/>
        </p:spPr>
        <p:txBody>
          <a:bodyPr wrap="square" lIns="0" tIns="0" rIns="0" bIns="0" rtlCol="0" anchor="ctr"/>
          <a:lstStyle/>
          <a:p>
            <a:pPr marL="0" indent="0" algn="ctr">
              <a:buNone/>
            </a:pPr>
            <a:r>
              <a:rPr lang="en-US" sz="2000" b="1" dirty="0">
                <a:solidFill>
                  <a:srgbClr val="E97112"/>
                </a:solidFill>
                <a:latin typeface="Aptos" pitchFamily="34" charset="0"/>
                <a:ea typeface="Aptos" pitchFamily="34" charset="-122"/>
                <a:cs typeface="Aptos" pitchFamily="34" charset="-120"/>
              </a:rPr>
              <a:t>Exclude</a:t>
            </a:r>
            <a:endParaRPr lang="en-US" sz="2000" dirty="0"/>
          </a:p>
        </p:txBody>
      </p:sp>
      <p:sp>
        <p:nvSpPr>
          <p:cNvPr id="19" name="Text 17">
            <a:extLst>
              <a:ext uri="{FF2B5EF4-FFF2-40B4-BE49-F238E27FC236}">
                <a16:creationId xmlns:a16="http://schemas.microsoft.com/office/drawing/2014/main" id="{428DB9C9-E24C-3B43-4B9F-47B2B579391F}"/>
              </a:ext>
            </a:extLst>
          </p:cNvPr>
          <p:cNvSpPr/>
          <p:nvPr/>
        </p:nvSpPr>
        <p:spPr>
          <a:xfrm>
            <a:off x="5378605" y="3475892"/>
            <a:ext cx="1591385" cy="612648"/>
          </a:xfrm>
          <a:prstGeom prst="rect">
            <a:avLst/>
          </a:prstGeom>
          <a:noFill/>
          <a:ln/>
        </p:spPr>
        <p:txBody>
          <a:bodyPr wrap="square" lIns="0" tIns="0" rIns="0" bIns="0" rtlCol="0" anchor="ctr">
            <a:noAutofit/>
          </a:bodyPr>
          <a:lstStyle/>
          <a:p>
            <a:pPr marL="0" indent="0" algn="ctr">
              <a:buNone/>
            </a:pPr>
            <a:r>
              <a:rPr lang="en-US" sz="1600" dirty="0">
                <a:solidFill>
                  <a:srgbClr val="E97112"/>
                </a:solidFill>
                <a:latin typeface="Aptos" pitchFamily="34" charset="0"/>
                <a:ea typeface="Aptos" pitchFamily="34" charset="-122"/>
                <a:cs typeface="Aptos" pitchFamily="34" charset="-120"/>
              </a:rPr>
              <a:t>record reason</a:t>
            </a:r>
            <a:endParaRPr lang="en-US" sz="1600" dirty="0"/>
          </a:p>
          <a:p>
            <a:pPr marL="0" indent="0" algn="ctr">
              <a:buNone/>
            </a:pPr>
            <a:r>
              <a:rPr lang="en-US" sz="1600" dirty="0">
                <a:solidFill>
                  <a:srgbClr val="E97112"/>
                </a:solidFill>
                <a:latin typeface="Aptos" pitchFamily="34" charset="0"/>
                <a:ea typeface="Aptos" pitchFamily="34" charset="-122"/>
                <a:cs typeface="Aptos" pitchFamily="34" charset="-120"/>
              </a:rPr>
              <a:t>before dropping</a:t>
            </a:r>
            <a:endParaRPr lang="en-US" sz="1600" dirty="0"/>
          </a:p>
        </p:txBody>
      </p:sp>
      <p:sp>
        <p:nvSpPr>
          <p:cNvPr id="20" name="Shape 18">
            <a:extLst>
              <a:ext uri="{FF2B5EF4-FFF2-40B4-BE49-F238E27FC236}">
                <a16:creationId xmlns:a16="http://schemas.microsoft.com/office/drawing/2014/main" id="{549F685D-1110-31CB-B2BC-E48D56023D3B}"/>
              </a:ext>
            </a:extLst>
          </p:cNvPr>
          <p:cNvSpPr/>
          <p:nvPr/>
        </p:nvSpPr>
        <p:spPr>
          <a:xfrm>
            <a:off x="5274541" y="4365623"/>
            <a:ext cx="1853319" cy="1234440"/>
          </a:xfrm>
          <a:prstGeom prst="roundRect">
            <a:avLst>
              <a:gd name="adj" fmla="val 5185"/>
            </a:avLst>
          </a:prstGeom>
          <a:solidFill>
            <a:srgbClr val="FFF3E6"/>
          </a:solidFill>
          <a:ln w="15240">
            <a:solidFill>
              <a:schemeClr val="accent2"/>
            </a:solidFill>
            <a:prstDash val="solid"/>
          </a:ln>
        </p:spPr>
        <p:txBody>
          <a:bodyPr/>
          <a:lstStyle/>
          <a:p>
            <a:endParaRPr lang="en-US"/>
          </a:p>
        </p:txBody>
      </p:sp>
      <p:sp>
        <p:nvSpPr>
          <p:cNvPr id="21" name="Text 19">
            <a:extLst>
              <a:ext uri="{FF2B5EF4-FFF2-40B4-BE49-F238E27FC236}">
                <a16:creationId xmlns:a16="http://schemas.microsoft.com/office/drawing/2014/main" id="{59B60855-5A18-3CCA-E3BF-FD91A125A0CE}"/>
              </a:ext>
            </a:extLst>
          </p:cNvPr>
          <p:cNvSpPr/>
          <p:nvPr/>
        </p:nvSpPr>
        <p:spPr>
          <a:xfrm>
            <a:off x="5496909" y="4442074"/>
            <a:ext cx="1353312" cy="347472"/>
          </a:xfrm>
          <a:prstGeom prst="rect">
            <a:avLst/>
          </a:prstGeom>
          <a:noFill/>
          <a:ln/>
        </p:spPr>
        <p:txBody>
          <a:bodyPr wrap="square" lIns="0" tIns="0" rIns="0" bIns="0" rtlCol="0" anchor="ctr"/>
          <a:lstStyle/>
          <a:p>
            <a:pPr marL="0" indent="0" algn="ctr">
              <a:buNone/>
            </a:pPr>
            <a:r>
              <a:rPr lang="en-US" sz="2000" b="1" dirty="0">
                <a:solidFill>
                  <a:schemeClr val="accent2"/>
                </a:solidFill>
                <a:latin typeface="Aptos" pitchFamily="34" charset="0"/>
                <a:ea typeface="Aptos" pitchFamily="34" charset="-122"/>
                <a:cs typeface="Aptos" pitchFamily="34" charset="-120"/>
              </a:rPr>
              <a:t>Flag</a:t>
            </a:r>
            <a:endParaRPr lang="en-US" sz="2000" dirty="0">
              <a:solidFill>
                <a:schemeClr val="accent2"/>
              </a:solidFill>
            </a:endParaRPr>
          </a:p>
        </p:txBody>
      </p:sp>
      <p:sp>
        <p:nvSpPr>
          <p:cNvPr id="22" name="Text 20">
            <a:extLst>
              <a:ext uri="{FF2B5EF4-FFF2-40B4-BE49-F238E27FC236}">
                <a16:creationId xmlns:a16="http://schemas.microsoft.com/office/drawing/2014/main" id="{C806EB05-C555-648D-58DF-5BB1972530EB}"/>
              </a:ext>
            </a:extLst>
          </p:cNvPr>
          <p:cNvSpPr/>
          <p:nvPr/>
        </p:nvSpPr>
        <p:spPr>
          <a:xfrm>
            <a:off x="5420845" y="4886970"/>
            <a:ext cx="1591385" cy="612648"/>
          </a:xfrm>
          <a:prstGeom prst="rect">
            <a:avLst/>
          </a:prstGeom>
          <a:noFill/>
          <a:ln/>
        </p:spPr>
        <p:txBody>
          <a:bodyPr wrap="square" lIns="0" tIns="0" rIns="0" bIns="0" rtlCol="0" anchor="ctr">
            <a:noAutofit/>
          </a:bodyPr>
          <a:lstStyle/>
          <a:p>
            <a:pPr marL="0" indent="0" algn="ctr">
              <a:buNone/>
            </a:pPr>
            <a:r>
              <a:rPr lang="en-US" sz="1600" dirty="0">
                <a:solidFill>
                  <a:schemeClr val="accent2"/>
                </a:solidFill>
                <a:latin typeface="Aptos" pitchFamily="34" charset="0"/>
                <a:ea typeface="Aptos" pitchFamily="34" charset="-122"/>
                <a:cs typeface="Aptos" pitchFamily="34" charset="-120"/>
              </a:rPr>
              <a:t>keep suspicious</a:t>
            </a:r>
            <a:endParaRPr lang="en-US" sz="1600" dirty="0">
              <a:solidFill>
                <a:schemeClr val="accent2"/>
              </a:solidFill>
            </a:endParaRPr>
          </a:p>
          <a:p>
            <a:pPr marL="0" indent="0" algn="ctr">
              <a:buNone/>
            </a:pPr>
            <a:r>
              <a:rPr lang="en-US" sz="1600" dirty="0">
                <a:solidFill>
                  <a:schemeClr val="accent2"/>
                </a:solidFill>
                <a:latin typeface="Aptos" pitchFamily="34" charset="0"/>
                <a:ea typeface="Aptos" pitchFamily="34" charset="-122"/>
                <a:cs typeface="Aptos" pitchFamily="34" charset="-120"/>
              </a:rPr>
              <a:t>responses for review</a:t>
            </a:r>
            <a:endParaRPr lang="en-US" sz="1600" dirty="0">
              <a:solidFill>
                <a:schemeClr val="accent2"/>
              </a:solidFill>
            </a:endParaRPr>
          </a:p>
        </p:txBody>
      </p:sp>
      <p:sp>
        <p:nvSpPr>
          <p:cNvPr id="23" name="Shape 21">
            <a:extLst>
              <a:ext uri="{FF2B5EF4-FFF2-40B4-BE49-F238E27FC236}">
                <a16:creationId xmlns:a16="http://schemas.microsoft.com/office/drawing/2014/main" id="{48A685D3-599D-41E9-7060-76842DEF2A96}"/>
              </a:ext>
            </a:extLst>
          </p:cNvPr>
          <p:cNvSpPr/>
          <p:nvPr/>
        </p:nvSpPr>
        <p:spPr>
          <a:xfrm>
            <a:off x="7489761" y="2604574"/>
            <a:ext cx="2150179" cy="2008419"/>
          </a:xfrm>
          <a:prstGeom prst="roundRect">
            <a:avLst>
              <a:gd name="adj" fmla="val 5185"/>
            </a:avLst>
          </a:prstGeom>
          <a:solidFill>
            <a:srgbClr val="F7F9FB"/>
          </a:solidFill>
          <a:ln w="15240">
            <a:solidFill>
              <a:srgbClr val="555555"/>
            </a:solidFill>
            <a:prstDash val="solid"/>
          </a:ln>
        </p:spPr>
        <p:txBody>
          <a:bodyPr/>
          <a:lstStyle/>
          <a:p>
            <a:endParaRPr lang="en-US"/>
          </a:p>
        </p:txBody>
      </p:sp>
      <p:sp>
        <p:nvSpPr>
          <p:cNvPr id="24" name="Text 22">
            <a:extLst>
              <a:ext uri="{FF2B5EF4-FFF2-40B4-BE49-F238E27FC236}">
                <a16:creationId xmlns:a16="http://schemas.microsoft.com/office/drawing/2014/main" id="{BFDAF918-F813-A430-9D06-9394D9BBDA1D}"/>
              </a:ext>
            </a:extLst>
          </p:cNvPr>
          <p:cNvSpPr/>
          <p:nvPr/>
        </p:nvSpPr>
        <p:spPr>
          <a:xfrm>
            <a:off x="7831220" y="2778168"/>
            <a:ext cx="1353312" cy="347472"/>
          </a:xfrm>
          <a:prstGeom prst="rect">
            <a:avLst/>
          </a:prstGeom>
          <a:noFill/>
          <a:ln/>
        </p:spPr>
        <p:txBody>
          <a:bodyPr wrap="square" lIns="0" tIns="0" rIns="0" bIns="0" rtlCol="0" anchor="ctr"/>
          <a:lstStyle/>
          <a:p>
            <a:pPr marL="0" indent="0" algn="ctr">
              <a:buNone/>
            </a:pPr>
            <a:r>
              <a:rPr lang="en-US" sz="2000" b="1" dirty="0">
                <a:solidFill>
                  <a:srgbClr val="222222"/>
                </a:solidFill>
                <a:latin typeface="Aptos" pitchFamily="34" charset="0"/>
                <a:ea typeface="Aptos" pitchFamily="34" charset="-122"/>
                <a:cs typeface="Aptos" pitchFamily="34" charset="-120"/>
              </a:rPr>
              <a:t>Document</a:t>
            </a:r>
            <a:endParaRPr lang="en-US" sz="2000" dirty="0"/>
          </a:p>
        </p:txBody>
      </p:sp>
      <p:sp>
        <p:nvSpPr>
          <p:cNvPr id="25" name="Text 23">
            <a:extLst>
              <a:ext uri="{FF2B5EF4-FFF2-40B4-BE49-F238E27FC236}">
                <a16:creationId xmlns:a16="http://schemas.microsoft.com/office/drawing/2014/main" id="{1676D8ED-DC3E-A96B-1DC0-74CA34ED4ED2}"/>
              </a:ext>
            </a:extLst>
          </p:cNvPr>
          <p:cNvSpPr/>
          <p:nvPr/>
        </p:nvSpPr>
        <p:spPr>
          <a:xfrm>
            <a:off x="7587941" y="3172300"/>
            <a:ext cx="1963342" cy="612648"/>
          </a:xfrm>
          <a:prstGeom prst="rect">
            <a:avLst/>
          </a:prstGeom>
          <a:noFill/>
          <a:ln/>
        </p:spPr>
        <p:txBody>
          <a:bodyPr wrap="square" lIns="0" tIns="0" rIns="0" bIns="0" rtlCol="0" anchor="ctr">
            <a:noAutofit/>
          </a:bodyPr>
          <a:lstStyle/>
          <a:p>
            <a:pPr marL="0" indent="0" algn="ctr">
              <a:buNone/>
            </a:pPr>
            <a:r>
              <a:rPr lang="en-US" sz="1600" dirty="0">
                <a:solidFill>
                  <a:srgbClr val="222222"/>
                </a:solidFill>
                <a:latin typeface="Aptos" pitchFamily="34" charset="0"/>
                <a:ea typeface="Aptos" pitchFamily="34" charset="-122"/>
                <a:cs typeface="Aptos" pitchFamily="34" charset="-120"/>
              </a:rPr>
              <a:t>save dropped cases</a:t>
            </a:r>
            <a:endParaRPr lang="en-US" sz="1600" dirty="0"/>
          </a:p>
          <a:p>
            <a:pPr marL="0" indent="0" algn="ctr">
              <a:buNone/>
            </a:pPr>
            <a:r>
              <a:rPr lang="en-US" sz="1600" dirty="0">
                <a:solidFill>
                  <a:srgbClr val="222222"/>
                </a:solidFill>
                <a:latin typeface="Aptos" pitchFamily="34" charset="0"/>
                <a:ea typeface="Aptos" pitchFamily="34" charset="-122"/>
                <a:cs typeface="Aptos" pitchFamily="34" charset="-120"/>
              </a:rPr>
              <a:t>+ cleaning summary</a:t>
            </a:r>
            <a:endParaRPr lang="en-US" sz="1600" dirty="0"/>
          </a:p>
        </p:txBody>
      </p:sp>
      <p:sp>
        <p:nvSpPr>
          <p:cNvPr id="26" name="Shape 24">
            <a:extLst>
              <a:ext uri="{FF2B5EF4-FFF2-40B4-BE49-F238E27FC236}">
                <a16:creationId xmlns:a16="http://schemas.microsoft.com/office/drawing/2014/main" id="{D4D698E0-F98F-7F1E-C30D-603EF1CCF2C4}"/>
              </a:ext>
            </a:extLst>
          </p:cNvPr>
          <p:cNvSpPr/>
          <p:nvPr/>
        </p:nvSpPr>
        <p:spPr>
          <a:xfrm>
            <a:off x="10006992" y="2797209"/>
            <a:ext cx="2045399" cy="1431275"/>
          </a:xfrm>
          <a:prstGeom prst="roundRect">
            <a:avLst>
              <a:gd name="adj" fmla="val 7368"/>
            </a:avLst>
          </a:prstGeom>
          <a:solidFill>
            <a:srgbClr val="EAF7EA"/>
          </a:solidFill>
          <a:ln w="15240">
            <a:solidFill>
              <a:srgbClr val="1F7A31"/>
            </a:solidFill>
            <a:prstDash val="solid"/>
          </a:ln>
        </p:spPr>
        <p:txBody>
          <a:bodyPr/>
          <a:lstStyle/>
          <a:p>
            <a:endParaRPr lang="en-US"/>
          </a:p>
        </p:txBody>
      </p:sp>
      <p:sp>
        <p:nvSpPr>
          <p:cNvPr id="27" name="Text 25">
            <a:extLst>
              <a:ext uri="{FF2B5EF4-FFF2-40B4-BE49-F238E27FC236}">
                <a16:creationId xmlns:a16="http://schemas.microsoft.com/office/drawing/2014/main" id="{F198FED9-9E85-EEFE-313B-D390BD021BDA}"/>
              </a:ext>
            </a:extLst>
          </p:cNvPr>
          <p:cNvSpPr/>
          <p:nvPr/>
        </p:nvSpPr>
        <p:spPr>
          <a:xfrm>
            <a:off x="10069020" y="3109240"/>
            <a:ext cx="1887791" cy="347472"/>
          </a:xfrm>
          <a:prstGeom prst="rect">
            <a:avLst/>
          </a:prstGeom>
          <a:noFill/>
          <a:ln/>
        </p:spPr>
        <p:txBody>
          <a:bodyPr wrap="square" lIns="0" tIns="0" rIns="0" bIns="0" rtlCol="0" anchor="ctr"/>
          <a:lstStyle/>
          <a:p>
            <a:pPr marL="0" indent="0" algn="ctr">
              <a:buNone/>
            </a:pPr>
            <a:r>
              <a:rPr lang="en-US" sz="2000" b="1" dirty="0">
                <a:solidFill>
                  <a:srgbClr val="1F7A31"/>
                </a:solidFill>
                <a:latin typeface="Aptos" pitchFamily="34" charset="0"/>
                <a:ea typeface="Aptos" pitchFamily="34" charset="-122"/>
                <a:cs typeface="Aptos" pitchFamily="34" charset="-120"/>
              </a:rPr>
              <a:t>Clean analysis</a:t>
            </a:r>
            <a:endParaRPr lang="en-US" sz="2000" dirty="0"/>
          </a:p>
          <a:p>
            <a:pPr marL="0" indent="0" algn="ctr">
              <a:buNone/>
            </a:pPr>
            <a:r>
              <a:rPr lang="en-US" sz="2000" b="1" dirty="0">
                <a:solidFill>
                  <a:srgbClr val="1F7A31"/>
                </a:solidFill>
                <a:latin typeface="Aptos" pitchFamily="34" charset="0"/>
                <a:ea typeface="Aptos" pitchFamily="34" charset="-122"/>
                <a:cs typeface="Aptos" pitchFamily="34" charset="-120"/>
              </a:rPr>
              <a:t>sample</a:t>
            </a:r>
            <a:endParaRPr lang="en-US" sz="2000" dirty="0"/>
          </a:p>
        </p:txBody>
      </p:sp>
      <p:sp>
        <p:nvSpPr>
          <p:cNvPr id="29" name="Shape 27">
            <a:extLst>
              <a:ext uri="{FF2B5EF4-FFF2-40B4-BE49-F238E27FC236}">
                <a16:creationId xmlns:a16="http://schemas.microsoft.com/office/drawing/2014/main" id="{A16CAEAF-B224-1EE4-1CB4-649DC5E76A56}"/>
              </a:ext>
            </a:extLst>
          </p:cNvPr>
          <p:cNvSpPr/>
          <p:nvPr/>
        </p:nvSpPr>
        <p:spPr>
          <a:xfrm flipV="1">
            <a:off x="2086587" y="2786494"/>
            <a:ext cx="379543" cy="136269"/>
          </a:xfrm>
          <a:prstGeom prst="line">
            <a:avLst/>
          </a:prstGeom>
          <a:noFill/>
          <a:ln w="25400">
            <a:solidFill>
              <a:schemeClr val="accent3">
                <a:lumMod val="60000"/>
                <a:lumOff val="40000"/>
              </a:schemeClr>
            </a:solidFill>
            <a:prstDash val="solid"/>
            <a:headEnd type="none"/>
            <a:tailEnd type="triangle"/>
          </a:ln>
        </p:spPr>
        <p:txBody>
          <a:bodyPr/>
          <a:lstStyle/>
          <a:p>
            <a:endParaRPr lang="en-US"/>
          </a:p>
        </p:txBody>
      </p:sp>
      <p:sp>
        <p:nvSpPr>
          <p:cNvPr id="30" name="Shape 28">
            <a:extLst>
              <a:ext uri="{FF2B5EF4-FFF2-40B4-BE49-F238E27FC236}">
                <a16:creationId xmlns:a16="http://schemas.microsoft.com/office/drawing/2014/main" id="{5A7A878A-041C-4A3B-9101-4E5E1C714D98}"/>
              </a:ext>
            </a:extLst>
          </p:cNvPr>
          <p:cNvSpPr/>
          <p:nvPr/>
        </p:nvSpPr>
        <p:spPr>
          <a:xfrm>
            <a:off x="2078312" y="3808805"/>
            <a:ext cx="376760" cy="182880"/>
          </a:xfrm>
          <a:prstGeom prst="line">
            <a:avLst/>
          </a:prstGeom>
          <a:noFill/>
          <a:ln w="25400">
            <a:solidFill>
              <a:schemeClr val="accent3">
                <a:lumMod val="60000"/>
                <a:lumOff val="40000"/>
              </a:schemeClr>
            </a:solidFill>
            <a:prstDash val="solid"/>
            <a:headEnd type="none"/>
            <a:tailEnd type="triangle"/>
          </a:ln>
        </p:spPr>
        <p:txBody>
          <a:bodyPr/>
          <a:lstStyle/>
          <a:p>
            <a:endParaRPr lang="en-US"/>
          </a:p>
        </p:txBody>
      </p:sp>
      <p:sp>
        <p:nvSpPr>
          <p:cNvPr id="31" name="Shape 29">
            <a:extLst>
              <a:ext uri="{FF2B5EF4-FFF2-40B4-BE49-F238E27FC236}">
                <a16:creationId xmlns:a16="http://schemas.microsoft.com/office/drawing/2014/main" id="{DBC47ACE-4128-4578-57CE-2C9AF58BC13D}"/>
              </a:ext>
            </a:extLst>
          </p:cNvPr>
          <p:cNvSpPr/>
          <p:nvPr/>
        </p:nvSpPr>
        <p:spPr>
          <a:xfrm flipV="1">
            <a:off x="4808088" y="3773241"/>
            <a:ext cx="413924" cy="228600"/>
          </a:xfrm>
          <a:prstGeom prst="line">
            <a:avLst/>
          </a:prstGeom>
          <a:noFill/>
          <a:ln w="25400">
            <a:solidFill>
              <a:schemeClr val="accent3">
                <a:lumMod val="60000"/>
                <a:lumOff val="40000"/>
              </a:schemeClr>
            </a:solidFill>
            <a:prstDash val="solid"/>
            <a:headEnd type="none"/>
            <a:tailEnd type="triangle"/>
          </a:ln>
        </p:spPr>
        <p:txBody>
          <a:bodyPr/>
          <a:lstStyle/>
          <a:p>
            <a:endParaRPr lang="en-US"/>
          </a:p>
        </p:txBody>
      </p:sp>
      <p:sp>
        <p:nvSpPr>
          <p:cNvPr id="32" name="Shape 30">
            <a:extLst>
              <a:ext uri="{FF2B5EF4-FFF2-40B4-BE49-F238E27FC236}">
                <a16:creationId xmlns:a16="http://schemas.microsoft.com/office/drawing/2014/main" id="{BB71E55F-99D2-2C8B-C937-38AC7B029647}"/>
              </a:ext>
            </a:extLst>
          </p:cNvPr>
          <p:cNvSpPr/>
          <p:nvPr/>
        </p:nvSpPr>
        <p:spPr>
          <a:xfrm>
            <a:off x="4808088" y="4892637"/>
            <a:ext cx="413924" cy="141242"/>
          </a:xfrm>
          <a:prstGeom prst="line">
            <a:avLst/>
          </a:prstGeom>
          <a:noFill/>
          <a:ln w="25400">
            <a:solidFill>
              <a:schemeClr val="accent3">
                <a:lumMod val="60000"/>
                <a:lumOff val="40000"/>
              </a:schemeClr>
            </a:solidFill>
            <a:prstDash val="solid"/>
            <a:headEnd type="none"/>
            <a:tailEnd type="triangle"/>
          </a:ln>
        </p:spPr>
        <p:txBody>
          <a:bodyPr/>
          <a:lstStyle/>
          <a:p>
            <a:endParaRPr lang="en-US" dirty="0"/>
          </a:p>
        </p:txBody>
      </p:sp>
      <p:sp>
        <p:nvSpPr>
          <p:cNvPr id="33" name="Shape 27">
            <a:extLst>
              <a:ext uri="{FF2B5EF4-FFF2-40B4-BE49-F238E27FC236}">
                <a16:creationId xmlns:a16="http://schemas.microsoft.com/office/drawing/2014/main" id="{BE0D3635-D67F-CD4D-B3DC-C59652266737}"/>
              </a:ext>
            </a:extLst>
          </p:cNvPr>
          <p:cNvSpPr/>
          <p:nvPr/>
        </p:nvSpPr>
        <p:spPr>
          <a:xfrm>
            <a:off x="7119746" y="3295176"/>
            <a:ext cx="313104" cy="223825"/>
          </a:xfrm>
          <a:prstGeom prst="line">
            <a:avLst/>
          </a:prstGeom>
          <a:noFill/>
          <a:ln w="25400">
            <a:solidFill>
              <a:schemeClr val="accent3">
                <a:lumMod val="60000"/>
                <a:lumOff val="40000"/>
              </a:schemeClr>
            </a:solidFill>
            <a:prstDash val="solid"/>
            <a:headEnd type="none"/>
            <a:tailEnd type="triangle"/>
          </a:ln>
        </p:spPr>
        <p:txBody>
          <a:bodyPr/>
          <a:lstStyle/>
          <a:p>
            <a:endParaRPr lang="en-US"/>
          </a:p>
        </p:txBody>
      </p:sp>
      <p:sp>
        <p:nvSpPr>
          <p:cNvPr id="34" name="Shape 27">
            <a:extLst>
              <a:ext uri="{FF2B5EF4-FFF2-40B4-BE49-F238E27FC236}">
                <a16:creationId xmlns:a16="http://schemas.microsoft.com/office/drawing/2014/main" id="{55716830-583D-555F-FCD0-2C4BA5FBEC6A}"/>
              </a:ext>
            </a:extLst>
          </p:cNvPr>
          <p:cNvSpPr/>
          <p:nvPr/>
        </p:nvSpPr>
        <p:spPr>
          <a:xfrm flipV="1">
            <a:off x="7152257" y="4612992"/>
            <a:ext cx="292923" cy="334259"/>
          </a:xfrm>
          <a:prstGeom prst="line">
            <a:avLst/>
          </a:prstGeom>
          <a:noFill/>
          <a:ln w="25400">
            <a:solidFill>
              <a:schemeClr val="accent3">
                <a:lumMod val="60000"/>
                <a:lumOff val="40000"/>
              </a:schemeClr>
            </a:solidFill>
            <a:prstDash val="solid"/>
            <a:headEnd type="none"/>
            <a:tailEnd type="triangle"/>
          </a:ln>
        </p:spPr>
        <p:txBody>
          <a:bodyPr/>
          <a:lstStyle/>
          <a:p>
            <a:endParaRPr lang="en-US"/>
          </a:p>
        </p:txBody>
      </p:sp>
      <p:sp>
        <p:nvSpPr>
          <p:cNvPr id="35" name="Shape 27">
            <a:extLst>
              <a:ext uri="{FF2B5EF4-FFF2-40B4-BE49-F238E27FC236}">
                <a16:creationId xmlns:a16="http://schemas.microsoft.com/office/drawing/2014/main" id="{9E55D6BE-6819-C41A-B9CC-B991021136F7}"/>
              </a:ext>
            </a:extLst>
          </p:cNvPr>
          <p:cNvSpPr/>
          <p:nvPr/>
        </p:nvSpPr>
        <p:spPr>
          <a:xfrm>
            <a:off x="9657039" y="3581602"/>
            <a:ext cx="349953" cy="6517"/>
          </a:xfrm>
          <a:prstGeom prst="line">
            <a:avLst/>
          </a:prstGeom>
          <a:noFill/>
          <a:ln w="25400">
            <a:solidFill>
              <a:schemeClr val="accent3">
                <a:lumMod val="60000"/>
                <a:lumOff val="40000"/>
              </a:schemeClr>
            </a:solidFill>
            <a:prstDash val="solid"/>
            <a:headEnd type="none"/>
            <a:tailEnd type="triangle"/>
          </a:ln>
        </p:spPr>
        <p:txBody>
          <a:bodyPr/>
          <a:lstStyle/>
          <a:p>
            <a:endParaRPr lang="en-US"/>
          </a:p>
        </p:txBody>
      </p:sp>
      <p:sp>
        <p:nvSpPr>
          <p:cNvPr id="37" name="TextBox 36">
            <a:extLst>
              <a:ext uri="{FF2B5EF4-FFF2-40B4-BE49-F238E27FC236}">
                <a16:creationId xmlns:a16="http://schemas.microsoft.com/office/drawing/2014/main" id="{F24E94C4-FC32-E597-A284-362F39580ECB}"/>
              </a:ext>
            </a:extLst>
          </p:cNvPr>
          <p:cNvSpPr txBox="1"/>
          <p:nvPr/>
        </p:nvSpPr>
        <p:spPr>
          <a:xfrm>
            <a:off x="1366816" y="5680777"/>
            <a:ext cx="1878365" cy="400110"/>
          </a:xfrm>
          <a:prstGeom prst="rect">
            <a:avLst/>
          </a:prstGeom>
          <a:noFill/>
        </p:spPr>
        <p:txBody>
          <a:bodyPr wrap="square" rtlCol="0">
            <a:spAutoFit/>
          </a:bodyPr>
          <a:lstStyle/>
          <a:p>
            <a:r>
              <a:rPr lang="en-US" sz="2000" b="1" dirty="0"/>
              <a:t>1_download.do</a:t>
            </a:r>
          </a:p>
        </p:txBody>
      </p:sp>
      <p:cxnSp>
        <p:nvCxnSpPr>
          <p:cNvPr id="38" name="Straight Connector 37">
            <a:extLst>
              <a:ext uri="{FF2B5EF4-FFF2-40B4-BE49-F238E27FC236}">
                <a16:creationId xmlns:a16="http://schemas.microsoft.com/office/drawing/2014/main" id="{ECF1F6EA-E740-693D-414E-63F02506DE4E}"/>
              </a:ext>
            </a:extLst>
          </p:cNvPr>
          <p:cNvCxnSpPr>
            <a:cxnSpLocks/>
          </p:cNvCxnSpPr>
          <p:nvPr/>
        </p:nvCxnSpPr>
        <p:spPr>
          <a:xfrm>
            <a:off x="902870" y="5193294"/>
            <a:ext cx="0" cy="406769"/>
          </a:xfrm>
          <a:prstGeom prst="line">
            <a:avLst/>
          </a:prstGeom>
          <a:ln w="19050"/>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FD8221C4-B611-9611-C958-2C2C9F93086C}"/>
              </a:ext>
            </a:extLst>
          </p:cNvPr>
          <p:cNvCxnSpPr/>
          <p:nvPr/>
        </p:nvCxnSpPr>
        <p:spPr>
          <a:xfrm>
            <a:off x="902870" y="5600063"/>
            <a:ext cx="273907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6C00327D-5490-3CEE-9F31-027019B495BF}"/>
              </a:ext>
            </a:extLst>
          </p:cNvPr>
          <p:cNvCxnSpPr>
            <a:cxnSpLocks/>
          </p:cNvCxnSpPr>
          <p:nvPr/>
        </p:nvCxnSpPr>
        <p:spPr>
          <a:xfrm flipV="1">
            <a:off x="3641940" y="5139733"/>
            <a:ext cx="0" cy="460330"/>
          </a:xfrm>
          <a:prstGeom prst="line">
            <a:avLst/>
          </a:prstGeom>
          <a:ln w="19050"/>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839EE773-BA9C-E717-3EE5-35355F4A9B56}"/>
              </a:ext>
            </a:extLst>
          </p:cNvPr>
          <p:cNvCxnSpPr>
            <a:cxnSpLocks/>
          </p:cNvCxnSpPr>
          <p:nvPr/>
        </p:nvCxnSpPr>
        <p:spPr>
          <a:xfrm>
            <a:off x="6174088" y="1799306"/>
            <a:ext cx="0" cy="544479"/>
          </a:xfrm>
          <a:prstGeom prst="line">
            <a:avLst/>
          </a:prstGeom>
          <a:ln w="19050"/>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D2C1A085-8965-5EFA-8CE3-E1C6020A2A0B}"/>
              </a:ext>
            </a:extLst>
          </p:cNvPr>
          <p:cNvCxnSpPr>
            <a:cxnSpLocks/>
          </p:cNvCxnSpPr>
          <p:nvPr/>
        </p:nvCxnSpPr>
        <p:spPr>
          <a:xfrm>
            <a:off x="6163589" y="1799306"/>
            <a:ext cx="4764925" cy="0"/>
          </a:xfrm>
          <a:prstGeom prst="line">
            <a:avLst/>
          </a:prstGeom>
          <a:ln w="19050"/>
        </p:spPr>
        <p:style>
          <a:lnRef idx="1">
            <a:schemeClr val="dk1"/>
          </a:lnRef>
          <a:fillRef idx="0">
            <a:schemeClr val="dk1"/>
          </a:fillRef>
          <a:effectRef idx="0">
            <a:schemeClr val="dk1"/>
          </a:effectRef>
          <a:fontRef idx="minor">
            <a:schemeClr val="tx1"/>
          </a:fontRef>
        </p:style>
      </p:cxnSp>
      <p:sp>
        <p:nvSpPr>
          <p:cNvPr id="43" name="TextBox 42">
            <a:extLst>
              <a:ext uri="{FF2B5EF4-FFF2-40B4-BE49-F238E27FC236}">
                <a16:creationId xmlns:a16="http://schemas.microsoft.com/office/drawing/2014/main" id="{989114A7-52FD-9A8A-06B7-2688DC2584C5}"/>
              </a:ext>
            </a:extLst>
          </p:cNvPr>
          <p:cNvSpPr txBox="1"/>
          <p:nvPr/>
        </p:nvSpPr>
        <p:spPr>
          <a:xfrm>
            <a:off x="7831220" y="1361671"/>
            <a:ext cx="1878365" cy="400110"/>
          </a:xfrm>
          <a:prstGeom prst="rect">
            <a:avLst/>
          </a:prstGeom>
          <a:noFill/>
        </p:spPr>
        <p:txBody>
          <a:bodyPr wrap="square" rtlCol="0">
            <a:spAutoFit/>
          </a:bodyPr>
          <a:lstStyle/>
          <a:p>
            <a:r>
              <a:rPr lang="en-US" sz="2000" b="1" dirty="0"/>
              <a:t>2_clean.do</a:t>
            </a:r>
          </a:p>
        </p:txBody>
      </p:sp>
      <p:cxnSp>
        <p:nvCxnSpPr>
          <p:cNvPr id="45" name="Straight Connector 44">
            <a:extLst>
              <a:ext uri="{FF2B5EF4-FFF2-40B4-BE49-F238E27FC236}">
                <a16:creationId xmlns:a16="http://schemas.microsoft.com/office/drawing/2014/main" id="{4B6B465F-750C-1D6E-F9CC-FA9DA3905305}"/>
              </a:ext>
            </a:extLst>
          </p:cNvPr>
          <p:cNvCxnSpPr>
            <a:cxnSpLocks/>
          </p:cNvCxnSpPr>
          <p:nvPr/>
        </p:nvCxnSpPr>
        <p:spPr>
          <a:xfrm>
            <a:off x="10928514" y="1799305"/>
            <a:ext cx="0" cy="544479"/>
          </a:xfrm>
          <a:prstGeom prst="line">
            <a:avLst/>
          </a:prstGeom>
          <a:ln w="19050"/>
        </p:spPr>
        <p:style>
          <a:lnRef idx="1">
            <a:schemeClr val="dk1"/>
          </a:lnRef>
          <a:fillRef idx="0">
            <a:schemeClr val="dk1"/>
          </a:fillRef>
          <a:effectRef idx="0">
            <a:schemeClr val="dk1"/>
          </a:effectRef>
          <a:fontRef idx="minor">
            <a:schemeClr val="tx1"/>
          </a:fontRef>
        </p:style>
      </p:cxnSp>
      <p:pic>
        <p:nvPicPr>
          <p:cNvPr id="47" name="Picture 46">
            <a:extLst>
              <a:ext uri="{FF2B5EF4-FFF2-40B4-BE49-F238E27FC236}">
                <a16:creationId xmlns:a16="http://schemas.microsoft.com/office/drawing/2014/main" id="{DD9CE6CB-1348-7E00-5C12-B2579249C30D}"/>
              </a:ext>
            </a:extLst>
          </p:cNvPr>
          <p:cNvPicPr>
            <a:picLocks noChangeAspect="1"/>
          </p:cNvPicPr>
          <p:nvPr/>
        </p:nvPicPr>
        <p:blipFill>
          <a:blip r:embed="rId3"/>
          <a:srcRect l="1689" t="-1417" r="50581" b="1417"/>
          <a:stretch>
            <a:fillRect/>
          </a:stretch>
        </p:blipFill>
        <p:spPr>
          <a:xfrm>
            <a:off x="7587941" y="4700215"/>
            <a:ext cx="3084031" cy="1231900"/>
          </a:xfrm>
          <a:prstGeom prst="rect">
            <a:avLst/>
          </a:prstGeom>
        </p:spPr>
      </p:pic>
      <p:pic>
        <p:nvPicPr>
          <p:cNvPr id="48" name="Picture 47">
            <a:extLst>
              <a:ext uri="{FF2B5EF4-FFF2-40B4-BE49-F238E27FC236}">
                <a16:creationId xmlns:a16="http://schemas.microsoft.com/office/drawing/2014/main" id="{8B565F73-DA20-64B3-CCA9-4BF49791E943}"/>
              </a:ext>
            </a:extLst>
          </p:cNvPr>
          <p:cNvPicPr>
            <a:picLocks noChangeAspect="1"/>
          </p:cNvPicPr>
          <p:nvPr/>
        </p:nvPicPr>
        <p:blipFill>
          <a:blip r:embed="rId4"/>
          <a:srcRect t="19751" b="17312"/>
          <a:stretch>
            <a:fillRect/>
          </a:stretch>
        </p:blipFill>
        <p:spPr>
          <a:xfrm>
            <a:off x="2823542" y="4747446"/>
            <a:ext cx="1511300" cy="215812"/>
          </a:xfrm>
          <a:prstGeom prst="rect">
            <a:avLst/>
          </a:prstGeom>
        </p:spPr>
      </p:pic>
      <p:pic>
        <p:nvPicPr>
          <p:cNvPr id="49" name="Picture 48">
            <a:extLst>
              <a:ext uri="{FF2B5EF4-FFF2-40B4-BE49-F238E27FC236}">
                <a16:creationId xmlns:a16="http://schemas.microsoft.com/office/drawing/2014/main" id="{F0D13624-2A6A-0019-A6D5-D1667281F7E8}"/>
              </a:ext>
            </a:extLst>
          </p:cNvPr>
          <p:cNvPicPr>
            <a:picLocks noChangeAspect="1"/>
          </p:cNvPicPr>
          <p:nvPr/>
        </p:nvPicPr>
        <p:blipFill>
          <a:blip r:embed="rId5"/>
          <a:stretch>
            <a:fillRect/>
          </a:stretch>
        </p:blipFill>
        <p:spPr>
          <a:xfrm>
            <a:off x="2775527" y="2237368"/>
            <a:ext cx="1816100" cy="901700"/>
          </a:xfrm>
          <a:prstGeom prst="rect">
            <a:avLst/>
          </a:prstGeom>
        </p:spPr>
      </p:pic>
      <p:pic>
        <p:nvPicPr>
          <p:cNvPr id="50" name="Picture 49">
            <a:extLst>
              <a:ext uri="{FF2B5EF4-FFF2-40B4-BE49-F238E27FC236}">
                <a16:creationId xmlns:a16="http://schemas.microsoft.com/office/drawing/2014/main" id="{0F34B114-5477-B69C-DD9A-BEE8702B68BD}"/>
              </a:ext>
            </a:extLst>
          </p:cNvPr>
          <p:cNvPicPr>
            <a:picLocks noChangeAspect="1"/>
          </p:cNvPicPr>
          <p:nvPr/>
        </p:nvPicPr>
        <p:blipFill>
          <a:blip r:embed="rId6"/>
          <a:stretch>
            <a:fillRect/>
          </a:stretch>
        </p:blipFill>
        <p:spPr>
          <a:xfrm>
            <a:off x="7663150" y="4068755"/>
            <a:ext cx="1803400" cy="317500"/>
          </a:xfrm>
          <a:prstGeom prst="rect">
            <a:avLst/>
          </a:prstGeom>
        </p:spPr>
      </p:pic>
      <p:pic>
        <p:nvPicPr>
          <p:cNvPr id="52" name="Picture 51">
            <a:extLst>
              <a:ext uri="{FF2B5EF4-FFF2-40B4-BE49-F238E27FC236}">
                <a16:creationId xmlns:a16="http://schemas.microsoft.com/office/drawing/2014/main" id="{223B642E-D974-6B56-DE59-A94FECB059B1}"/>
              </a:ext>
            </a:extLst>
          </p:cNvPr>
          <p:cNvPicPr>
            <a:picLocks noChangeAspect="1"/>
          </p:cNvPicPr>
          <p:nvPr/>
        </p:nvPicPr>
        <p:blipFill>
          <a:blip r:embed="rId7"/>
          <a:srcRect t="16146"/>
          <a:stretch>
            <a:fillRect/>
          </a:stretch>
        </p:blipFill>
        <p:spPr>
          <a:xfrm>
            <a:off x="10178791" y="3808804"/>
            <a:ext cx="1701800" cy="287535"/>
          </a:xfrm>
          <a:prstGeom prst="rect">
            <a:avLst/>
          </a:prstGeom>
        </p:spPr>
      </p:pic>
      <p:pic>
        <p:nvPicPr>
          <p:cNvPr id="12" name="Picture 11">
            <a:extLst>
              <a:ext uri="{FF2B5EF4-FFF2-40B4-BE49-F238E27FC236}">
                <a16:creationId xmlns:a16="http://schemas.microsoft.com/office/drawing/2014/main" id="{7F58495C-7138-A043-8246-A6797DA2C780}"/>
              </a:ext>
            </a:extLst>
          </p:cNvPr>
          <p:cNvPicPr>
            <a:picLocks noChangeAspect="1"/>
          </p:cNvPicPr>
          <p:nvPr/>
        </p:nvPicPr>
        <p:blipFill>
          <a:blip r:embed="rId8"/>
          <a:srcRect r="35483" b="4336"/>
          <a:stretch>
            <a:fillRect/>
          </a:stretch>
        </p:blipFill>
        <p:spPr>
          <a:xfrm>
            <a:off x="139609" y="3807535"/>
            <a:ext cx="2040758" cy="906488"/>
          </a:xfrm>
          <a:prstGeom prst="rect">
            <a:avLst/>
          </a:prstGeom>
        </p:spPr>
      </p:pic>
    </p:spTree>
    <p:extLst>
      <p:ext uri="{BB962C8B-B14F-4D97-AF65-F5344CB8AC3E}">
        <p14:creationId xmlns:p14="http://schemas.microsoft.com/office/powerpoint/2010/main" val="958942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1F5DE-C543-3194-8EA0-97E6C065E3C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19CCDDBC-2F2B-295D-B054-5EFDAF842C5C}"/>
              </a:ext>
            </a:extLst>
          </p:cNvPr>
          <p:cNvSpPr>
            <a:spLocks noGrp="1"/>
          </p:cNvSpPr>
          <p:nvPr>
            <p:ph type="title"/>
          </p:nvPr>
        </p:nvSpPr>
        <p:spPr>
          <a:xfrm>
            <a:off x="898805" y="58998"/>
            <a:ext cx="10515600" cy="1325563"/>
          </a:xfrm>
        </p:spPr>
        <p:txBody>
          <a:bodyPr>
            <a:normAutofit/>
          </a:bodyPr>
          <a:lstStyle/>
          <a:p>
            <a:r>
              <a:rPr lang="en-US" sz="3200" dirty="0">
                <a:solidFill>
                  <a:srgbClr val="00274C"/>
                </a:solidFill>
              </a:rPr>
              <a:t>2. Parse, validate, and apply survey metadata</a:t>
            </a:r>
          </a:p>
        </p:txBody>
      </p:sp>
      <p:sp>
        <p:nvSpPr>
          <p:cNvPr id="2" name="TextBox 1">
            <a:extLst>
              <a:ext uri="{FF2B5EF4-FFF2-40B4-BE49-F238E27FC236}">
                <a16:creationId xmlns:a16="http://schemas.microsoft.com/office/drawing/2014/main" id="{FE870066-B343-103E-3DAF-3475A342C799}"/>
              </a:ext>
            </a:extLst>
          </p:cNvPr>
          <p:cNvSpPr txBox="1"/>
          <p:nvPr/>
        </p:nvSpPr>
        <p:spPr>
          <a:xfrm>
            <a:off x="1121134" y="1188058"/>
            <a:ext cx="9331902" cy="369332"/>
          </a:xfrm>
          <a:prstGeom prst="rect">
            <a:avLst/>
          </a:prstGeom>
          <a:noFill/>
        </p:spPr>
        <p:txBody>
          <a:bodyPr wrap="square" rtlCol="0">
            <a:spAutoFit/>
          </a:bodyPr>
          <a:lstStyle/>
          <a:p>
            <a:r>
              <a:rPr lang="en-US" b="1" dirty="0">
                <a:solidFill>
                  <a:srgbClr val="44546A">
                    <a:lumMod val="60000"/>
                    <a:lumOff val="40000"/>
                  </a:srgbClr>
                </a:solidFill>
                <a:latin typeface="Aptos Display" pitchFamily="34" charset="0"/>
                <a:sym typeface="IBM Plex Sans"/>
              </a:rPr>
              <a:t>No single source was enough, so the workflow combines and checks multiple sources</a:t>
            </a:r>
            <a:endParaRPr lang="en-US" dirty="0"/>
          </a:p>
        </p:txBody>
      </p:sp>
      <p:sp>
        <p:nvSpPr>
          <p:cNvPr id="4" name="Text 2">
            <a:extLst>
              <a:ext uri="{FF2B5EF4-FFF2-40B4-BE49-F238E27FC236}">
                <a16:creationId xmlns:a16="http://schemas.microsoft.com/office/drawing/2014/main" id="{080998F5-ADB2-C750-53A8-260717160358}"/>
              </a:ext>
            </a:extLst>
          </p:cNvPr>
          <p:cNvSpPr/>
          <p:nvPr/>
        </p:nvSpPr>
        <p:spPr>
          <a:xfrm>
            <a:off x="205699" y="5347422"/>
            <a:ext cx="2622338" cy="155057"/>
          </a:xfrm>
          <a:prstGeom prst="rect">
            <a:avLst/>
          </a:prstGeom>
          <a:noFill/>
          <a:ln/>
        </p:spPr>
        <p:txBody>
          <a:bodyPr wrap="square" lIns="0" tIns="0" rIns="0" bIns="0" rtlCol="0" anchor="ctr"/>
          <a:lstStyle/>
          <a:p>
            <a:pPr marL="0" indent="0">
              <a:buNone/>
            </a:pPr>
            <a:r>
              <a:rPr lang="en-US" sz="1600" b="1" dirty="0">
                <a:solidFill>
                  <a:srgbClr val="1F4E66"/>
                </a:solidFill>
                <a:latin typeface="Aptos" panose="020B0004020202020204" pitchFamily="34" charset="0"/>
              </a:rPr>
              <a:t>Information used together</a:t>
            </a:r>
            <a:endParaRPr lang="en-US" sz="1600" dirty="0">
              <a:solidFill>
                <a:srgbClr val="1F4E66"/>
              </a:solidFill>
              <a:latin typeface="Aptos" panose="020B0004020202020204" pitchFamily="34" charset="0"/>
            </a:endParaRPr>
          </a:p>
        </p:txBody>
      </p:sp>
      <p:sp>
        <p:nvSpPr>
          <p:cNvPr id="5" name="Shape 3">
            <a:extLst>
              <a:ext uri="{FF2B5EF4-FFF2-40B4-BE49-F238E27FC236}">
                <a16:creationId xmlns:a16="http://schemas.microsoft.com/office/drawing/2014/main" id="{0D7B0436-F791-6875-82F8-D213132A3AB5}"/>
              </a:ext>
            </a:extLst>
          </p:cNvPr>
          <p:cNvSpPr/>
          <p:nvPr/>
        </p:nvSpPr>
        <p:spPr>
          <a:xfrm>
            <a:off x="167564" y="2208872"/>
            <a:ext cx="1993392" cy="820569"/>
          </a:xfrm>
          <a:prstGeom prst="roundRect">
            <a:avLst>
              <a:gd name="adj" fmla="val 10256"/>
            </a:avLst>
          </a:prstGeom>
          <a:solidFill>
            <a:srgbClr val="F7FAFC"/>
          </a:solidFill>
          <a:ln w="15240">
            <a:solidFill>
              <a:schemeClr val="tx1"/>
            </a:solidFill>
            <a:prstDash val="solid"/>
          </a:ln>
        </p:spPr>
        <p:txBody>
          <a:bodyPr/>
          <a:lstStyle/>
          <a:p>
            <a:endParaRPr lang="en-US"/>
          </a:p>
        </p:txBody>
      </p:sp>
      <p:sp>
        <p:nvSpPr>
          <p:cNvPr id="6" name="Text 4">
            <a:extLst>
              <a:ext uri="{FF2B5EF4-FFF2-40B4-BE49-F238E27FC236}">
                <a16:creationId xmlns:a16="http://schemas.microsoft.com/office/drawing/2014/main" id="{4A5CF7D8-2729-2359-959E-F81EEF06E3C0}"/>
              </a:ext>
            </a:extLst>
          </p:cNvPr>
          <p:cNvSpPr/>
          <p:nvPr/>
        </p:nvSpPr>
        <p:spPr>
          <a:xfrm>
            <a:off x="252246" y="2185413"/>
            <a:ext cx="1882871" cy="585216"/>
          </a:xfrm>
          <a:prstGeom prst="rect">
            <a:avLst/>
          </a:prstGeom>
          <a:noFill/>
          <a:ln/>
        </p:spPr>
        <p:txBody>
          <a:bodyPr wrap="square" lIns="508" tIns="508" rIns="508" bIns="508" rtlCol="0" anchor="ctr">
            <a:noAutofit/>
          </a:bodyPr>
          <a:lstStyle/>
          <a:p>
            <a:pPr marL="0" indent="0" algn="ctr">
              <a:buNone/>
            </a:pPr>
            <a:r>
              <a:rPr lang="en-US" sz="1800" b="1" dirty="0">
                <a:solidFill>
                  <a:schemeClr val="tx1"/>
                </a:solidFill>
                <a:latin typeface="Aptos" panose="020B0004020202020204" pitchFamily="34" charset="0"/>
              </a:rPr>
              <a:t>Response</a:t>
            </a:r>
            <a:r>
              <a:rPr lang="en-US" sz="1800" dirty="0">
                <a:solidFill>
                  <a:schemeClr val="tx1"/>
                </a:solidFill>
                <a:latin typeface="Aptos" panose="020B0004020202020204" pitchFamily="34" charset="0"/>
              </a:rPr>
              <a:t> </a:t>
            </a:r>
            <a:r>
              <a:rPr lang="en-US" sz="1800" b="1" dirty="0">
                <a:solidFill>
                  <a:schemeClr val="tx1"/>
                </a:solidFill>
                <a:latin typeface="Aptos" panose="020B0004020202020204" pitchFamily="34" charset="0"/>
              </a:rPr>
              <a:t>data</a:t>
            </a:r>
            <a:endParaRPr lang="en-US" sz="1800" dirty="0">
              <a:solidFill>
                <a:schemeClr val="tx1"/>
              </a:solidFill>
              <a:latin typeface="Aptos" panose="020B0004020202020204" pitchFamily="34" charset="0"/>
            </a:endParaRPr>
          </a:p>
        </p:txBody>
      </p:sp>
      <p:sp>
        <p:nvSpPr>
          <p:cNvPr id="7" name="Shape 5">
            <a:extLst>
              <a:ext uri="{FF2B5EF4-FFF2-40B4-BE49-F238E27FC236}">
                <a16:creationId xmlns:a16="http://schemas.microsoft.com/office/drawing/2014/main" id="{1C4BDC09-84F8-6AD7-7313-C1BB797F7E14}"/>
              </a:ext>
            </a:extLst>
          </p:cNvPr>
          <p:cNvSpPr/>
          <p:nvPr/>
        </p:nvSpPr>
        <p:spPr>
          <a:xfrm>
            <a:off x="167564" y="3238565"/>
            <a:ext cx="1993392" cy="820569"/>
          </a:xfrm>
          <a:prstGeom prst="roundRect">
            <a:avLst>
              <a:gd name="adj" fmla="val 10256"/>
            </a:avLst>
          </a:prstGeom>
          <a:solidFill>
            <a:srgbClr val="F7FAFC"/>
          </a:solidFill>
          <a:ln w="15240">
            <a:solidFill>
              <a:schemeClr val="tx1"/>
            </a:solidFill>
            <a:prstDash val="solid"/>
          </a:ln>
        </p:spPr>
        <p:txBody>
          <a:bodyPr/>
          <a:lstStyle/>
          <a:p>
            <a:endParaRPr lang="en-US"/>
          </a:p>
        </p:txBody>
      </p:sp>
      <p:sp>
        <p:nvSpPr>
          <p:cNvPr id="8" name="Text 6">
            <a:extLst>
              <a:ext uri="{FF2B5EF4-FFF2-40B4-BE49-F238E27FC236}">
                <a16:creationId xmlns:a16="http://schemas.microsoft.com/office/drawing/2014/main" id="{38DBD660-7C1A-3C8F-E3E2-5855D01CF438}"/>
              </a:ext>
            </a:extLst>
          </p:cNvPr>
          <p:cNvSpPr/>
          <p:nvPr/>
        </p:nvSpPr>
        <p:spPr>
          <a:xfrm>
            <a:off x="208912" y="3222357"/>
            <a:ext cx="1911096" cy="585216"/>
          </a:xfrm>
          <a:prstGeom prst="rect">
            <a:avLst/>
          </a:prstGeom>
          <a:noFill/>
          <a:ln/>
        </p:spPr>
        <p:txBody>
          <a:bodyPr wrap="square" lIns="508" tIns="508" rIns="508" bIns="508" rtlCol="0" anchor="ctr">
            <a:noAutofit/>
          </a:bodyPr>
          <a:lstStyle/>
          <a:p>
            <a:pPr marL="0" indent="0" algn="ctr">
              <a:buNone/>
            </a:pPr>
            <a:r>
              <a:rPr lang="en-US" sz="1800" b="1" dirty="0">
                <a:solidFill>
                  <a:schemeClr val="tx1"/>
                </a:solidFill>
                <a:latin typeface="Aptos" panose="020B0004020202020204" pitchFamily="34" charset="0"/>
              </a:rPr>
              <a:t>Survey metadata</a:t>
            </a:r>
            <a:endParaRPr lang="en-US" sz="1800" dirty="0">
              <a:solidFill>
                <a:schemeClr val="tx1"/>
              </a:solidFill>
              <a:latin typeface="Aptos" panose="020B0004020202020204" pitchFamily="34" charset="0"/>
            </a:endParaRPr>
          </a:p>
        </p:txBody>
      </p:sp>
      <p:sp>
        <p:nvSpPr>
          <p:cNvPr id="9" name="Shape 7">
            <a:extLst>
              <a:ext uri="{FF2B5EF4-FFF2-40B4-BE49-F238E27FC236}">
                <a16:creationId xmlns:a16="http://schemas.microsoft.com/office/drawing/2014/main" id="{F2CA2FCC-6AE8-9D3C-A156-23283798CAF8}"/>
              </a:ext>
            </a:extLst>
          </p:cNvPr>
          <p:cNvSpPr/>
          <p:nvPr/>
        </p:nvSpPr>
        <p:spPr>
          <a:xfrm>
            <a:off x="167564" y="4252356"/>
            <a:ext cx="1993392" cy="866020"/>
          </a:xfrm>
          <a:prstGeom prst="roundRect">
            <a:avLst>
              <a:gd name="adj" fmla="val 10256"/>
            </a:avLst>
          </a:prstGeom>
          <a:solidFill>
            <a:srgbClr val="F7FAFC"/>
          </a:solidFill>
          <a:ln w="15240">
            <a:solidFill>
              <a:srgbClr val="63666A"/>
            </a:solidFill>
            <a:prstDash val="solid"/>
          </a:ln>
        </p:spPr>
        <p:txBody>
          <a:bodyPr/>
          <a:lstStyle/>
          <a:p>
            <a:endParaRPr lang="en-US"/>
          </a:p>
        </p:txBody>
      </p:sp>
      <p:sp>
        <p:nvSpPr>
          <p:cNvPr id="10" name="Text 8">
            <a:extLst>
              <a:ext uri="{FF2B5EF4-FFF2-40B4-BE49-F238E27FC236}">
                <a16:creationId xmlns:a16="http://schemas.microsoft.com/office/drawing/2014/main" id="{AE5225C9-DC54-4520-459B-72A6179F82F7}"/>
              </a:ext>
            </a:extLst>
          </p:cNvPr>
          <p:cNvSpPr/>
          <p:nvPr/>
        </p:nvSpPr>
        <p:spPr>
          <a:xfrm>
            <a:off x="208912" y="4292015"/>
            <a:ext cx="1911096" cy="585216"/>
          </a:xfrm>
          <a:prstGeom prst="rect">
            <a:avLst/>
          </a:prstGeom>
          <a:noFill/>
          <a:ln/>
        </p:spPr>
        <p:txBody>
          <a:bodyPr wrap="square" lIns="508" tIns="508" rIns="508" bIns="508" rtlCol="0" anchor="ctr">
            <a:noAutofit/>
          </a:bodyPr>
          <a:lstStyle/>
          <a:p>
            <a:pPr marL="0" indent="0" algn="ctr">
              <a:buNone/>
            </a:pPr>
            <a:r>
              <a:rPr lang="en-US" sz="1800" b="1" dirty="0">
                <a:solidFill>
                  <a:schemeClr val="tx1"/>
                </a:solidFill>
                <a:latin typeface="Aptos" panose="020B0004020202020204" pitchFamily="34" charset="0"/>
              </a:rPr>
              <a:t>Original CSV</a:t>
            </a:r>
            <a:endParaRPr lang="en-US" sz="1800" dirty="0">
              <a:solidFill>
                <a:schemeClr val="tx1"/>
              </a:solidFill>
              <a:latin typeface="Aptos" panose="020B0004020202020204" pitchFamily="34" charset="0"/>
            </a:endParaRPr>
          </a:p>
          <a:p>
            <a:pPr marL="0" indent="0" algn="ctr">
              <a:buNone/>
            </a:pPr>
            <a:r>
              <a:rPr lang="en-US" sz="1800" b="1" dirty="0">
                <a:solidFill>
                  <a:schemeClr val="tx1"/>
                </a:solidFill>
                <a:latin typeface="Aptos" panose="020B0004020202020204" pitchFamily="34" charset="0"/>
              </a:rPr>
              <a:t>question row</a:t>
            </a:r>
            <a:endParaRPr lang="en-US" sz="1800" dirty="0">
              <a:solidFill>
                <a:schemeClr val="tx1"/>
              </a:solidFill>
              <a:latin typeface="Aptos" panose="020B0004020202020204" pitchFamily="34" charset="0"/>
            </a:endParaRPr>
          </a:p>
        </p:txBody>
      </p:sp>
      <p:sp>
        <p:nvSpPr>
          <p:cNvPr id="11" name="Shape 9">
            <a:extLst>
              <a:ext uri="{FF2B5EF4-FFF2-40B4-BE49-F238E27FC236}">
                <a16:creationId xmlns:a16="http://schemas.microsoft.com/office/drawing/2014/main" id="{21A1A3CF-FD68-9061-CB2C-6F46C7C93EF9}"/>
              </a:ext>
            </a:extLst>
          </p:cNvPr>
          <p:cNvSpPr/>
          <p:nvPr/>
        </p:nvSpPr>
        <p:spPr>
          <a:xfrm>
            <a:off x="2769830" y="2936013"/>
            <a:ext cx="2880360" cy="1207008"/>
          </a:xfrm>
          <a:prstGeom prst="roundRect">
            <a:avLst>
              <a:gd name="adj" fmla="val 6061"/>
            </a:avLst>
          </a:prstGeom>
          <a:solidFill>
            <a:srgbClr val="DCEFF8"/>
          </a:solidFill>
          <a:ln w="15240">
            <a:solidFill>
              <a:srgbClr val="1F4E66"/>
            </a:solidFill>
            <a:prstDash val="solid"/>
          </a:ln>
        </p:spPr>
        <p:txBody>
          <a:bodyPr/>
          <a:lstStyle/>
          <a:p>
            <a:endParaRPr lang="en-US"/>
          </a:p>
        </p:txBody>
      </p:sp>
      <p:sp>
        <p:nvSpPr>
          <p:cNvPr id="12" name="Text 10">
            <a:extLst>
              <a:ext uri="{FF2B5EF4-FFF2-40B4-BE49-F238E27FC236}">
                <a16:creationId xmlns:a16="http://schemas.microsoft.com/office/drawing/2014/main" id="{266D1FD2-36AD-C8FF-3F6F-F58BADC4B06E}"/>
              </a:ext>
            </a:extLst>
          </p:cNvPr>
          <p:cNvSpPr/>
          <p:nvPr/>
        </p:nvSpPr>
        <p:spPr>
          <a:xfrm>
            <a:off x="2850933" y="3000021"/>
            <a:ext cx="2734056" cy="1078992"/>
          </a:xfrm>
          <a:prstGeom prst="rect">
            <a:avLst/>
          </a:prstGeom>
          <a:noFill/>
          <a:ln/>
        </p:spPr>
        <p:txBody>
          <a:bodyPr wrap="square" lIns="508" tIns="508" rIns="508" bIns="508" rtlCol="0" anchor="ctr">
            <a:normAutofit/>
          </a:bodyPr>
          <a:lstStyle/>
          <a:p>
            <a:pPr algn="ctr"/>
            <a:r>
              <a:rPr lang="en-US" b="1" dirty="0">
                <a:solidFill>
                  <a:srgbClr val="1F4E66"/>
                </a:solidFill>
                <a:latin typeface="Aptos" panose="020B0004020202020204" pitchFamily="34" charset="0"/>
              </a:rPr>
              <a:t>Parse QSF metadata + match exported variables</a:t>
            </a:r>
            <a:endParaRPr lang="en-US" sz="1800" dirty="0">
              <a:latin typeface="Aptos" panose="020B0004020202020204" pitchFamily="34" charset="0"/>
            </a:endParaRPr>
          </a:p>
        </p:txBody>
      </p:sp>
      <p:sp>
        <p:nvSpPr>
          <p:cNvPr id="13" name="Shape 11">
            <a:extLst>
              <a:ext uri="{FF2B5EF4-FFF2-40B4-BE49-F238E27FC236}">
                <a16:creationId xmlns:a16="http://schemas.microsoft.com/office/drawing/2014/main" id="{2035E970-5194-6CC6-E1EA-C1556C6111EF}"/>
              </a:ext>
            </a:extLst>
          </p:cNvPr>
          <p:cNvSpPr/>
          <p:nvPr/>
        </p:nvSpPr>
        <p:spPr>
          <a:xfrm>
            <a:off x="2178451" y="2556345"/>
            <a:ext cx="583428" cy="379668"/>
          </a:xfrm>
          <a:prstGeom prst="line">
            <a:avLst/>
          </a:prstGeom>
          <a:noFill/>
          <a:ln w="17780">
            <a:solidFill>
              <a:schemeClr val="accent3">
                <a:lumMod val="75000"/>
              </a:schemeClr>
            </a:solidFill>
            <a:prstDash val="solid"/>
            <a:headEnd type="none"/>
            <a:tailEnd type="triangle"/>
          </a:ln>
        </p:spPr>
        <p:txBody>
          <a:bodyPr/>
          <a:lstStyle/>
          <a:p>
            <a:endParaRPr lang="en-US"/>
          </a:p>
        </p:txBody>
      </p:sp>
      <p:sp>
        <p:nvSpPr>
          <p:cNvPr id="14" name="Shape 12">
            <a:extLst>
              <a:ext uri="{FF2B5EF4-FFF2-40B4-BE49-F238E27FC236}">
                <a16:creationId xmlns:a16="http://schemas.microsoft.com/office/drawing/2014/main" id="{5F246C59-8EBF-9087-A180-390D7CCB3018}"/>
              </a:ext>
            </a:extLst>
          </p:cNvPr>
          <p:cNvSpPr/>
          <p:nvPr/>
        </p:nvSpPr>
        <p:spPr>
          <a:xfrm flipV="1">
            <a:off x="2178451" y="3570135"/>
            <a:ext cx="583428" cy="1193"/>
          </a:xfrm>
          <a:prstGeom prst="line">
            <a:avLst/>
          </a:prstGeom>
          <a:noFill/>
          <a:ln w="17780">
            <a:solidFill>
              <a:schemeClr val="accent3">
                <a:lumMod val="75000"/>
              </a:schemeClr>
            </a:solidFill>
            <a:prstDash val="solid"/>
            <a:headEnd type="none"/>
            <a:tailEnd type="triangle"/>
          </a:ln>
        </p:spPr>
        <p:txBody>
          <a:bodyPr/>
          <a:lstStyle/>
          <a:p>
            <a:endParaRPr lang="en-US"/>
          </a:p>
        </p:txBody>
      </p:sp>
      <p:sp>
        <p:nvSpPr>
          <p:cNvPr id="15" name="Shape 13">
            <a:extLst>
              <a:ext uri="{FF2B5EF4-FFF2-40B4-BE49-F238E27FC236}">
                <a16:creationId xmlns:a16="http://schemas.microsoft.com/office/drawing/2014/main" id="{9BA7CA9B-6B34-7255-B6F9-5FB348E66398}"/>
              </a:ext>
            </a:extLst>
          </p:cNvPr>
          <p:cNvSpPr/>
          <p:nvPr/>
        </p:nvSpPr>
        <p:spPr>
          <a:xfrm flipV="1">
            <a:off x="2186402" y="4143021"/>
            <a:ext cx="591379" cy="434148"/>
          </a:xfrm>
          <a:prstGeom prst="line">
            <a:avLst/>
          </a:prstGeom>
          <a:noFill/>
          <a:ln w="17780">
            <a:solidFill>
              <a:schemeClr val="accent3">
                <a:lumMod val="75000"/>
              </a:schemeClr>
            </a:solidFill>
            <a:prstDash val="solid"/>
            <a:headEnd type="none"/>
            <a:tailEnd type="triangle"/>
          </a:ln>
        </p:spPr>
        <p:txBody>
          <a:bodyPr/>
          <a:lstStyle/>
          <a:p>
            <a:endParaRPr lang="en-US"/>
          </a:p>
        </p:txBody>
      </p:sp>
      <p:sp>
        <p:nvSpPr>
          <p:cNvPr id="16" name="Shape 15">
            <a:extLst>
              <a:ext uri="{FF2B5EF4-FFF2-40B4-BE49-F238E27FC236}">
                <a16:creationId xmlns:a16="http://schemas.microsoft.com/office/drawing/2014/main" id="{C177C46B-A58B-A4D5-8F24-CE8BA788E521}"/>
              </a:ext>
            </a:extLst>
          </p:cNvPr>
          <p:cNvSpPr/>
          <p:nvPr/>
        </p:nvSpPr>
        <p:spPr>
          <a:xfrm>
            <a:off x="6172389" y="1597394"/>
            <a:ext cx="2880360" cy="2207760"/>
          </a:xfrm>
          <a:prstGeom prst="roundRect">
            <a:avLst>
              <a:gd name="adj" fmla="val 12903"/>
            </a:avLst>
          </a:prstGeom>
          <a:solidFill>
            <a:srgbClr val="F4F6F8"/>
          </a:solidFill>
          <a:ln w="15240">
            <a:solidFill>
              <a:srgbClr val="63666A"/>
            </a:solidFill>
            <a:prstDash val="solid"/>
          </a:ln>
        </p:spPr>
        <p:txBody>
          <a:bodyPr/>
          <a:lstStyle/>
          <a:p>
            <a:endParaRPr lang="en-US" sz="1800"/>
          </a:p>
        </p:txBody>
      </p:sp>
      <p:sp>
        <p:nvSpPr>
          <p:cNvPr id="17" name="Text 16">
            <a:extLst>
              <a:ext uri="{FF2B5EF4-FFF2-40B4-BE49-F238E27FC236}">
                <a16:creationId xmlns:a16="http://schemas.microsoft.com/office/drawing/2014/main" id="{ADA92967-C418-1777-2CDC-1A9B462A4139}"/>
              </a:ext>
            </a:extLst>
          </p:cNvPr>
          <p:cNvSpPr/>
          <p:nvPr/>
        </p:nvSpPr>
        <p:spPr>
          <a:xfrm>
            <a:off x="6205155" y="1680267"/>
            <a:ext cx="2766526" cy="2099355"/>
          </a:xfrm>
          <a:prstGeom prst="rect">
            <a:avLst/>
          </a:prstGeom>
          <a:noFill/>
          <a:ln/>
        </p:spPr>
        <p:txBody>
          <a:bodyPr wrap="square" lIns="508" tIns="508" rIns="508" bIns="508" rtlCol="0" anchor="t">
            <a:normAutofit/>
          </a:bodyPr>
          <a:lstStyle/>
          <a:p>
            <a:pPr marL="0" indent="0" algn="ctr">
              <a:buNone/>
            </a:pPr>
            <a:r>
              <a:rPr lang="en-US" sz="1900" b="1" dirty="0">
                <a:solidFill>
                  <a:srgbClr val="222222"/>
                </a:solidFill>
                <a:latin typeface="Aptos" panose="020B0004020202020204" pitchFamily="34" charset="0"/>
              </a:rPr>
              <a:t>Review files</a:t>
            </a:r>
          </a:p>
          <a:p>
            <a:pPr marL="0" indent="0" algn="ctr">
              <a:buNone/>
            </a:pPr>
            <a:r>
              <a:rPr lang="en-US" sz="1600" dirty="0">
                <a:solidFill>
                  <a:srgbClr val="222222"/>
                </a:solidFill>
                <a:latin typeface="Aptos" panose="020B0004020202020204" pitchFamily="34" charset="0"/>
              </a:rPr>
              <a:t>CSV files to inspect</a:t>
            </a:r>
          </a:p>
          <a:p>
            <a:pPr marL="0" indent="0" algn="ctr">
              <a:buNone/>
            </a:pPr>
            <a:endParaRPr lang="en-US" sz="1600" dirty="0">
              <a:solidFill>
                <a:srgbClr val="222222"/>
              </a:solidFill>
              <a:latin typeface="Aptos" panose="020B0004020202020204" pitchFamily="34" charset="0"/>
            </a:endParaRPr>
          </a:p>
          <a:p>
            <a:pPr marL="91440" lvl="8" algn="ctr">
              <a:lnSpc>
                <a:spcPct val="120000"/>
              </a:lnSpc>
            </a:pPr>
            <a:r>
              <a:rPr lang="en-US" sz="1600" dirty="0">
                <a:solidFill>
                  <a:srgbClr val="222222"/>
                </a:solidFill>
                <a:latin typeface="Aptos" panose="020B0004020202020204" pitchFamily="34" charset="0"/>
              </a:rPr>
              <a:t>  </a:t>
            </a:r>
          </a:p>
        </p:txBody>
      </p:sp>
      <p:sp>
        <p:nvSpPr>
          <p:cNvPr id="18" name="Shape 21">
            <a:extLst>
              <a:ext uri="{FF2B5EF4-FFF2-40B4-BE49-F238E27FC236}">
                <a16:creationId xmlns:a16="http://schemas.microsoft.com/office/drawing/2014/main" id="{F65AF9A6-CE5E-D7F1-7731-155AA408D15F}"/>
              </a:ext>
            </a:extLst>
          </p:cNvPr>
          <p:cNvSpPr/>
          <p:nvPr/>
        </p:nvSpPr>
        <p:spPr>
          <a:xfrm>
            <a:off x="6233618" y="4040815"/>
            <a:ext cx="2791964" cy="1619479"/>
          </a:xfrm>
          <a:prstGeom prst="roundRect">
            <a:avLst>
              <a:gd name="adj" fmla="val 10526"/>
            </a:avLst>
          </a:prstGeom>
          <a:solidFill>
            <a:srgbClr val="FFF3E6"/>
          </a:solidFill>
          <a:ln/>
        </p:spPr>
        <p:style>
          <a:lnRef idx="2">
            <a:schemeClr val="accent2"/>
          </a:lnRef>
          <a:fillRef idx="1">
            <a:schemeClr val="lt1"/>
          </a:fillRef>
          <a:effectRef idx="0">
            <a:schemeClr val="accent2"/>
          </a:effectRef>
          <a:fontRef idx="minor">
            <a:schemeClr val="dk1"/>
          </a:fontRef>
        </p:style>
        <p:txBody>
          <a:bodyPr/>
          <a:lstStyle/>
          <a:p>
            <a:endParaRPr lang="en-US" dirty="0"/>
          </a:p>
        </p:txBody>
      </p:sp>
      <p:sp>
        <p:nvSpPr>
          <p:cNvPr id="19" name="Text 22">
            <a:extLst>
              <a:ext uri="{FF2B5EF4-FFF2-40B4-BE49-F238E27FC236}">
                <a16:creationId xmlns:a16="http://schemas.microsoft.com/office/drawing/2014/main" id="{D771D958-D56B-47BA-67C3-0AA3E9CC5A06}"/>
              </a:ext>
            </a:extLst>
          </p:cNvPr>
          <p:cNvSpPr/>
          <p:nvPr/>
        </p:nvSpPr>
        <p:spPr>
          <a:xfrm>
            <a:off x="6233618" y="4057960"/>
            <a:ext cx="2726304" cy="630941"/>
          </a:xfrm>
          <a:prstGeom prst="rect">
            <a:avLst/>
          </a:prstGeom>
          <a:noFill/>
          <a:ln/>
        </p:spPr>
        <p:txBody>
          <a:bodyPr wrap="square" lIns="508" tIns="508" rIns="508" bIns="508" rtlCol="0" anchor="ctr">
            <a:noAutofit/>
          </a:bodyPr>
          <a:lstStyle/>
          <a:p>
            <a:pPr marL="0" indent="0" algn="ctr">
              <a:buNone/>
            </a:pPr>
            <a:r>
              <a:rPr lang="en-US" sz="1800" b="1" dirty="0">
                <a:solidFill>
                  <a:schemeClr val="accent2"/>
                </a:solidFill>
                <a:latin typeface="Aptos" panose="020B0004020202020204" pitchFamily="34" charset="0"/>
              </a:rPr>
              <a:t>Generated do-files</a:t>
            </a:r>
          </a:p>
        </p:txBody>
      </p:sp>
      <p:sp>
        <p:nvSpPr>
          <p:cNvPr id="20" name="Shape 23">
            <a:extLst>
              <a:ext uri="{FF2B5EF4-FFF2-40B4-BE49-F238E27FC236}">
                <a16:creationId xmlns:a16="http://schemas.microsoft.com/office/drawing/2014/main" id="{BB99C28E-221E-3E85-68E5-8B064219829D}"/>
              </a:ext>
            </a:extLst>
          </p:cNvPr>
          <p:cNvSpPr/>
          <p:nvPr/>
        </p:nvSpPr>
        <p:spPr>
          <a:xfrm flipV="1">
            <a:off x="5666092" y="3081458"/>
            <a:ext cx="506297" cy="285839"/>
          </a:xfrm>
          <a:prstGeom prst="line">
            <a:avLst/>
          </a:prstGeom>
          <a:noFill/>
          <a:ln w="17780">
            <a:solidFill>
              <a:schemeClr val="accent3">
                <a:lumMod val="75000"/>
              </a:schemeClr>
            </a:solidFill>
            <a:prstDash val="solid"/>
            <a:headEnd type="none"/>
            <a:tailEnd type="triangle"/>
          </a:ln>
        </p:spPr>
        <p:txBody>
          <a:bodyPr/>
          <a:lstStyle/>
          <a:p>
            <a:endParaRPr lang="en-US"/>
          </a:p>
        </p:txBody>
      </p:sp>
      <p:sp>
        <p:nvSpPr>
          <p:cNvPr id="21" name="Text 2">
            <a:extLst>
              <a:ext uri="{FF2B5EF4-FFF2-40B4-BE49-F238E27FC236}">
                <a16:creationId xmlns:a16="http://schemas.microsoft.com/office/drawing/2014/main" id="{E8A820DC-4601-0A73-77DB-C6C326DAEB6C}"/>
              </a:ext>
            </a:extLst>
          </p:cNvPr>
          <p:cNvSpPr/>
          <p:nvPr/>
        </p:nvSpPr>
        <p:spPr>
          <a:xfrm>
            <a:off x="9240164" y="1712383"/>
            <a:ext cx="1932563" cy="204494"/>
          </a:xfrm>
          <a:prstGeom prst="rect">
            <a:avLst/>
          </a:prstGeom>
          <a:noFill/>
          <a:ln/>
        </p:spPr>
        <p:txBody>
          <a:bodyPr wrap="square" lIns="0" tIns="0" rIns="0" bIns="0" rtlCol="0" anchor="ctr"/>
          <a:lstStyle/>
          <a:p>
            <a:pPr marL="0" indent="0">
              <a:buNone/>
            </a:pPr>
            <a:r>
              <a:rPr lang="en-US" sz="1600" b="1" dirty="0">
                <a:solidFill>
                  <a:srgbClr val="1F4E66"/>
                </a:solidFill>
                <a:latin typeface="Aptos" panose="020B0004020202020204" pitchFamily="34" charset="0"/>
              </a:rPr>
              <a:t>Inspect</a:t>
            </a:r>
            <a:endParaRPr lang="en-US" sz="1600" dirty="0">
              <a:solidFill>
                <a:srgbClr val="1F4E66"/>
              </a:solidFill>
              <a:latin typeface="Aptos" panose="020B0004020202020204" pitchFamily="34" charset="0"/>
            </a:endParaRPr>
          </a:p>
        </p:txBody>
      </p:sp>
      <p:sp>
        <p:nvSpPr>
          <p:cNvPr id="22" name="Shape 23">
            <a:extLst>
              <a:ext uri="{FF2B5EF4-FFF2-40B4-BE49-F238E27FC236}">
                <a16:creationId xmlns:a16="http://schemas.microsoft.com/office/drawing/2014/main" id="{52A8B33C-888B-10D7-14CA-C468FF46FD23}"/>
              </a:ext>
            </a:extLst>
          </p:cNvPr>
          <p:cNvSpPr/>
          <p:nvPr/>
        </p:nvSpPr>
        <p:spPr>
          <a:xfrm>
            <a:off x="5650879" y="3757204"/>
            <a:ext cx="547349" cy="301930"/>
          </a:xfrm>
          <a:prstGeom prst="line">
            <a:avLst/>
          </a:prstGeom>
          <a:noFill/>
          <a:ln w="17780">
            <a:solidFill>
              <a:schemeClr val="accent3">
                <a:lumMod val="75000"/>
              </a:schemeClr>
            </a:solidFill>
            <a:prstDash val="solid"/>
            <a:headEnd type="none"/>
            <a:tailEnd type="triangle"/>
          </a:ln>
        </p:spPr>
        <p:txBody>
          <a:bodyPr/>
          <a:lstStyle/>
          <a:p>
            <a:endParaRPr lang="en-US"/>
          </a:p>
        </p:txBody>
      </p:sp>
      <p:sp>
        <p:nvSpPr>
          <p:cNvPr id="23" name="Shape 21">
            <a:extLst>
              <a:ext uri="{FF2B5EF4-FFF2-40B4-BE49-F238E27FC236}">
                <a16:creationId xmlns:a16="http://schemas.microsoft.com/office/drawing/2014/main" id="{1961CEAE-9D67-733A-4754-EE45AC45882D}"/>
              </a:ext>
            </a:extLst>
          </p:cNvPr>
          <p:cNvSpPr/>
          <p:nvPr/>
        </p:nvSpPr>
        <p:spPr>
          <a:xfrm>
            <a:off x="9430138" y="4079013"/>
            <a:ext cx="2285204" cy="1621091"/>
          </a:xfrm>
          <a:prstGeom prst="roundRect">
            <a:avLst>
              <a:gd name="adj" fmla="val 10526"/>
            </a:avLst>
          </a:prstGeom>
          <a:solidFill>
            <a:srgbClr val="EBF6EC"/>
          </a:solidFill>
          <a:ln w="15240">
            <a:solidFill>
              <a:srgbClr val="2E7D32"/>
            </a:solidFill>
            <a:prstDash val="solid"/>
          </a:ln>
        </p:spPr>
        <p:txBody>
          <a:bodyPr anchor="ctr"/>
          <a:lstStyle/>
          <a:p>
            <a:pPr marL="0" indent="0" algn="ctr">
              <a:buNone/>
            </a:pPr>
            <a:r>
              <a:rPr lang="en-US" sz="1800" b="1" dirty="0">
                <a:solidFill>
                  <a:srgbClr val="2E7D32"/>
                </a:solidFill>
                <a:latin typeface="Aptos" panose="020B0004020202020204" pitchFamily="34" charset="0"/>
              </a:rPr>
              <a:t>Correctly labeled and recoded Stata dataset</a:t>
            </a:r>
          </a:p>
          <a:p>
            <a:pPr marL="0" indent="0" algn="ctr">
              <a:buNone/>
            </a:pPr>
            <a:endParaRPr lang="en-US" sz="1800" b="1" dirty="0">
              <a:solidFill>
                <a:srgbClr val="2E7D32"/>
              </a:solidFill>
              <a:latin typeface="Aptos" panose="020B0004020202020204" pitchFamily="34" charset="0"/>
            </a:endParaRPr>
          </a:p>
        </p:txBody>
      </p:sp>
      <p:sp>
        <p:nvSpPr>
          <p:cNvPr id="24" name="Shape 23">
            <a:extLst>
              <a:ext uri="{FF2B5EF4-FFF2-40B4-BE49-F238E27FC236}">
                <a16:creationId xmlns:a16="http://schemas.microsoft.com/office/drawing/2014/main" id="{21EE26B8-0978-85C4-4CBC-3C04D73D13DD}"/>
              </a:ext>
            </a:extLst>
          </p:cNvPr>
          <p:cNvSpPr/>
          <p:nvPr/>
        </p:nvSpPr>
        <p:spPr>
          <a:xfrm>
            <a:off x="9025582" y="4931370"/>
            <a:ext cx="429165" cy="806"/>
          </a:xfrm>
          <a:prstGeom prst="line">
            <a:avLst/>
          </a:prstGeom>
          <a:noFill/>
          <a:ln w="17780">
            <a:solidFill>
              <a:schemeClr val="accent3">
                <a:lumMod val="75000"/>
              </a:schemeClr>
            </a:solidFill>
            <a:prstDash val="solid"/>
            <a:headEnd type="none"/>
            <a:tailEnd type="triangle"/>
          </a:ln>
        </p:spPr>
        <p:txBody>
          <a:bodyPr/>
          <a:lstStyle/>
          <a:p>
            <a:endParaRPr lang="en-US"/>
          </a:p>
        </p:txBody>
      </p:sp>
      <p:sp>
        <p:nvSpPr>
          <p:cNvPr id="25" name="Text 2">
            <a:extLst>
              <a:ext uri="{FF2B5EF4-FFF2-40B4-BE49-F238E27FC236}">
                <a16:creationId xmlns:a16="http://schemas.microsoft.com/office/drawing/2014/main" id="{4D87C2A4-527F-F030-E31E-F44368A4F97B}"/>
              </a:ext>
            </a:extLst>
          </p:cNvPr>
          <p:cNvSpPr/>
          <p:nvPr/>
        </p:nvSpPr>
        <p:spPr>
          <a:xfrm>
            <a:off x="7240648" y="5793708"/>
            <a:ext cx="743841" cy="204494"/>
          </a:xfrm>
          <a:prstGeom prst="rect">
            <a:avLst/>
          </a:prstGeom>
          <a:noFill/>
          <a:ln/>
        </p:spPr>
        <p:txBody>
          <a:bodyPr wrap="square" lIns="0" tIns="0" rIns="0" bIns="0" rtlCol="0" anchor="ctr"/>
          <a:lstStyle/>
          <a:p>
            <a:pPr marL="0" indent="0">
              <a:buNone/>
            </a:pPr>
            <a:r>
              <a:rPr lang="en-US" sz="1600" b="1" dirty="0">
                <a:solidFill>
                  <a:srgbClr val="1F4E66"/>
                </a:solidFill>
                <a:latin typeface="Aptos" panose="020B0004020202020204" pitchFamily="34" charset="0"/>
              </a:rPr>
              <a:t>Apply</a:t>
            </a:r>
            <a:endParaRPr lang="en-US" sz="1600" dirty="0">
              <a:solidFill>
                <a:srgbClr val="1F4E66"/>
              </a:solidFill>
              <a:latin typeface="Aptos" panose="020B0004020202020204" pitchFamily="34" charset="0"/>
            </a:endParaRPr>
          </a:p>
        </p:txBody>
      </p:sp>
      <p:sp>
        <p:nvSpPr>
          <p:cNvPr id="29" name="TextBox 28">
            <a:extLst>
              <a:ext uri="{FF2B5EF4-FFF2-40B4-BE49-F238E27FC236}">
                <a16:creationId xmlns:a16="http://schemas.microsoft.com/office/drawing/2014/main" id="{260D94B8-A96B-8BDB-77C0-4BB220E04D48}"/>
              </a:ext>
            </a:extLst>
          </p:cNvPr>
          <p:cNvSpPr txBox="1"/>
          <p:nvPr/>
        </p:nvSpPr>
        <p:spPr>
          <a:xfrm>
            <a:off x="3327230" y="2363074"/>
            <a:ext cx="1878365" cy="400110"/>
          </a:xfrm>
          <a:prstGeom prst="rect">
            <a:avLst/>
          </a:prstGeom>
          <a:noFill/>
        </p:spPr>
        <p:txBody>
          <a:bodyPr wrap="square" rtlCol="0">
            <a:spAutoFit/>
          </a:bodyPr>
          <a:lstStyle/>
          <a:p>
            <a:r>
              <a:rPr lang="en-US" sz="2000" b="1" dirty="0"/>
              <a:t>3_label.do</a:t>
            </a:r>
          </a:p>
        </p:txBody>
      </p:sp>
      <p:pic>
        <p:nvPicPr>
          <p:cNvPr id="31" name="Picture 30">
            <a:extLst>
              <a:ext uri="{FF2B5EF4-FFF2-40B4-BE49-F238E27FC236}">
                <a16:creationId xmlns:a16="http://schemas.microsoft.com/office/drawing/2014/main" id="{AF93ECD9-8953-F7FE-8D49-CA46219880D2}"/>
              </a:ext>
            </a:extLst>
          </p:cNvPr>
          <p:cNvPicPr>
            <a:picLocks noChangeAspect="1"/>
          </p:cNvPicPr>
          <p:nvPr/>
        </p:nvPicPr>
        <p:blipFill>
          <a:blip r:embed="rId3"/>
          <a:srcRect t="16146"/>
          <a:stretch>
            <a:fillRect/>
          </a:stretch>
        </p:blipFill>
        <p:spPr>
          <a:xfrm>
            <a:off x="313360" y="2637805"/>
            <a:ext cx="1701800" cy="287535"/>
          </a:xfrm>
          <a:prstGeom prst="rect">
            <a:avLst/>
          </a:prstGeom>
        </p:spPr>
      </p:pic>
      <p:pic>
        <p:nvPicPr>
          <p:cNvPr id="32" name="Picture 31">
            <a:extLst>
              <a:ext uri="{FF2B5EF4-FFF2-40B4-BE49-F238E27FC236}">
                <a16:creationId xmlns:a16="http://schemas.microsoft.com/office/drawing/2014/main" id="{41CADB9F-3449-1E90-396C-1999A65571F6}"/>
              </a:ext>
            </a:extLst>
          </p:cNvPr>
          <p:cNvPicPr>
            <a:picLocks noChangeAspect="1"/>
          </p:cNvPicPr>
          <p:nvPr/>
        </p:nvPicPr>
        <p:blipFill>
          <a:blip r:embed="rId4"/>
          <a:srcRect t="22002"/>
          <a:stretch>
            <a:fillRect/>
          </a:stretch>
        </p:blipFill>
        <p:spPr>
          <a:xfrm>
            <a:off x="536587" y="3744890"/>
            <a:ext cx="1155700" cy="267455"/>
          </a:xfrm>
          <a:prstGeom prst="rect">
            <a:avLst/>
          </a:prstGeom>
        </p:spPr>
      </p:pic>
      <p:pic>
        <p:nvPicPr>
          <p:cNvPr id="33" name="Picture 32">
            <a:extLst>
              <a:ext uri="{FF2B5EF4-FFF2-40B4-BE49-F238E27FC236}">
                <a16:creationId xmlns:a16="http://schemas.microsoft.com/office/drawing/2014/main" id="{4F12F961-8494-96DA-9769-B3A4A2755D82}"/>
              </a:ext>
            </a:extLst>
          </p:cNvPr>
          <p:cNvPicPr>
            <a:picLocks noChangeAspect="1"/>
          </p:cNvPicPr>
          <p:nvPr/>
        </p:nvPicPr>
        <p:blipFill>
          <a:blip r:embed="rId5"/>
          <a:srcRect t="-1" r="10033" b="27860"/>
          <a:stretch>
            <a:fillRect/>
          </a:stretch>
        </p:blipFill>
        <p:spPr>
          <a:xfrm>
            <a:off x="252246" y="4829387"/>
            <a:ext cx="1736714" cy="229046"/>
          </a:xfrm>
          <a:prstGeom prst="rect">
            <a:avLst/>
          </a:prstGeom>
        </p:spPr>
      </p:pic>
      <p:pic>
        <p:nvPicPr>
          <p:cNvPr id="34" name="Picture 33">
            <a:extLst>
              <a:ext uri="{FF2B5EF4-FFF2-40B4-BE49-F238E27FC236}">
                <a16:creationId xmlns:a16="http://schemas.microsoft.com/office/drawing/2014/main" id="{0DD6EE41-FCD4-534B-0DFC-81C1AB3A2E61}"/>
              </a:ext>
            </a:extLst>
          </p:cNvPr>
          <p:cNvPicPr>
            <a:picLocks noChangeAspect="1"/>
          </p:cNvPicPr>
          <p:nvPr/>
        </p:nvPicPr>
        <p:blipFill>
          <a:blip r:embed="rId6"/>
          <a:stretch>
            <a:fillRect/>
          </a:stretch>
        </p:blipFill>
        <p:spPr>
          <a:xfrm>
            <a:off x="6446502" y="2196062"/>
            <a:ext cx="2400300" cy="1574800"/>
          </a:xfrm>
          <a:prstGeom prst="rect">
            <a:avLst/>
          </a:prstGeom>
        </p:spPr>
      </p:pic>
      <p:pic>
        <p:nvPicPr>
          <p:cNvPr id="35" name="Picture 34">
            <a:extLst>
              <a:ext uri="{FF2B5EF4-FFF2-40B4-BE49-F238E27FC236}">
                <a16:creationId xmlns:a16="http://schemas.microsoft.com/office/drawing/2014/main" id="{826DFE34-8130-9D98-E359-BC1E36CECA52}"/>
              </a:ext>
            </a:extLst>
          </p:cNvPr>
          <p:cNvPicPr>
            <a:picLocks noChangeAspect="1"/>
          </p:cNvPicPr>
          <p:nvPr/>
        </p:nvPicPr>
        <p:blipFill>
          <a:blip r:embed="rId7"/>
          <a:stretch>
            <a:fillRect/>
          </a:stretch>
        </p:blipFill>
        <p:spPr>
          <a:xfrm>
            <a:off x="9769828" y="5247150"/>
            <a:ext cx="1727200" cy="355600"/>
          </a:xfrm>
          <a:prstGeom prst="rect">
            <a:avLst/>
          </a:prstGeom>
        </p:spPr>
      </p:pic>
      <p:pic>
        <p:nvPicPr>
          <p:cNvPr id="39" name="Picture 38">
            <a:extLst>
              <a:ext uri="{FF2B5EF4-FFF2-40B4-BE49-F238E27FC236}">
                <a16:creationId xmlns:a16="http://schemas.microsoft.com/office/drawing/2014/main" id="{7979FEC8-9276-D23A-7F63-DC6A94659689}"/>
              </a:ext>
            </a:extLst>
          </p:cNvPr>
          <p:cNvPicPr>
            <a:picLocks noChangeAspect="1"/>
          </p:cNvPicPr>
          <p:nvPr/>
        </p:nvPicPr>
        <p:blipFill>
          <a:blip r:embed="rId8"/>
          <a:srcRect r="36113"/>
          <a:stretch>
            <a:fillRect/>
          </a:stretch>
        </p:blipFill>
        <p:spPr>
          <a:xfrm>
            <a:off x="9173504" y="2052586"/>
            <a:ext cx="2880360" cy="1054100"/>
          </a:xfrm>
          <a:prstGeom prst="rect">
            <a:avLst/>
          </a:prstGeom>
        </p:spPr>
      </p:pic>
      <p:pic>
        <p:nvPicPr>
          <p:cNvPr id="26" name="Picture 25">
            <a:extLst>
              <a:ext uri="{FF2B5EF4-FFF2-40B4-BE49-F238E27FC236}">
                <a16:creationId xmlns:a16="http://schemas.microsoft.com/office/drawing/2014/main" id="{4E02DA7D-E911-6D79-5CA4-E7C5B5499EDE}"/>
              </a:ext>
            </a:extLst>
          </p:cNvPr>
          <p:cNvPicPr>
            <a:picLocks noChangeAspect="1"/>
          </p:cNvPicPr>
          <p:nvPr/>
        </p:nvPicPr>
        <p:blipFill>
          <a:blip r:embed="rId9"/>
          <a:srcRect t="6607"/>
          <a:stretch>
            <a:fillRect/>
          </a:stretch>
        </p:blipFill>
        <p:spPr>
          <a:xfrm>
            <a:off x="6433802" y="4749146"/>
            <a:ext cx="2413000" cy="794679"/>
          </a:xfrm>
          <a:prstGeom prst="rect">
            <a:avLst/>
          </a:prstGeom>
        </p:spPr>
      </p:pic>
    </p:spTree>
    <p:extLst>
      <p:ext uri="{BB962C8B-B14F-4D97-AF65-F5344CB8AC3E}">
        <p14:creationId xmlns:p14="http://schemas.microsoft.com/office/powerpoint/2010/main" val="23953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D4EF8-185E-2E6B-9847-1CBA0171796F}"/>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33979110-4539-57EB-2ED8-C5336056FD88}"/>
              </a:ext>
            </a:extLst>
          </p:cNvPr>
          <p:cNvSpPr>
            <a:spLocks noGrp="1"/>
          </p:cNvSpPr>
          <p:nvPr>
            <p:ph type="title"/>
          </p:nvPr>
        </p:nvSpPr>
        <p:spPr>
          <a:xfrm>
            <a:off x="898805" y="58998"/>
            <a:ext cx="10515600" cy="1325563"/>
          </a:xfrm>
        </p:spPr>
        <p:txBody>
          <a:bodyPr>
            <a:normAutofit/>
          </a:bodyPr>
          <a:lstStyle/>
          <a:p>
            <a:r>
              <a:rPr lang="en-US" sz="3200" dirty="0">
                <a:solidFill>
                  <a:srgbClr val="00274C"/>
                </a:solidFill>
                <a:latin typeface="Aptos Display" panose="020B0004020202020204" pitchFamily="34" charset="0"/>
                <a:ea typeface="Aptos Display" pitchFamily="34" charset="-122"/>
                <a:cs typeface="Aptos Display" pitchFamily="34" charset="-120"/>
              </a:rPr>
              <a:t>3. Generate plots using R from Stata</a:t>
            </a:r>
            <a:endParaRPr lang="en-US" sz="3200" dirty="0">
              <a:solidFill>
                <a:srgbClr val="00274C"/>
              </a:solidFill>
            </a:endParaRPr>
          </a:p>
        </p:txBody>
      </p:sp>
      <p:sp>
        <p:nvSpPr>
          <p:cNvPr id="2" name="TextBox 1">
            <a:extLst>
              <a:ext uri="{FF2B5EF4-FFF2-40B4-BE49-F238E27FC236}">
                <a16:creationId xmlns:a16="http://schemas.microsoft.com/office/drawing/2014/main" id="{48721438-03D0-AAFE-2E77-51402FB74912}"/>
              </a:ext>
            </a:extLst>
          </p:cNvPr>
          <p:cNvSpPr txBox="1"/>
          <p:nvPr/>
        </p:nvSpPr>
        <p:spPr>
          <a:xfrm>
            <a:off x="1121134" y="1188058"/>
            <a:ext cx="10172061" cy="369332"/>
          </a:xfrm>
          <a:prstGeom prst="rect">
            <a:avLst/>
          </a:prstGeom>
          <a:noFill/>
        </p:spPr>
        <p:txBody>
          <a:bodyPr wrap="square" rtlCol="0">
            <a:spAutoFit/>
          </a:bodyPr>
          <a:lstStyle/>
          <a:p>
            <a:r>
              <a:rPr lang="en-US" b="1" dirty="0">
                <a:solidFill>
                  <a:srgbClr val="44546A">
                    <a:lumMod val="60000"/>
                    <a:lumOff val="40000"/>
                  </a:srgbClr>
                </a:solidFill>
                <a:latin typeface="Aptos Display" pitchFamily="34" charset="0"/>
                <a:sym typeface="IBM Plex Sans"/>
              </a:rPr>
              <a:t>Stata tells R what to plot, R makes the figures, and Stata checks the output.  </a:t>
            </a:r>
            <a:endParaRPr lang="en-US" dirty="0"/>
          </a:p>
        </p:txBody>
      </p:sp>
      <p:sp>
        <p:nvSpPr>
          <p:cNvPr id="4" name="Text 2">
            <a:extLst>
              <a:ext uri="{FF2B5EF4-FFF2-40B4-BE49-F238E27FC236}">
                <a16:creationId xmlns:a16="http://schemas.microsoft.com/office/drawing/2014/main" id="{52891FFF-3C6E-FAE4-25E1-9FB8CCC8BD73}"/>
              </a:ext>
            </a:extLst>
          </p:cNvPr>
          <p:cNvSpPr/>
          <p:nvPr/>
        </p:nvSpPr>
        <p:spPr>
          <a:xfrm>
            <a:off x="116484" y="5316623"/>
            <a:ext cx="2622338" cy="155057"/>
          </a:xfrm>
          <a:prstGeom prst="rect">
            <a:avLst/>
          </a:prstGeom>
          <a:noFill/>
          <a:ln/>
        </p:spPr>
        <p:txBody>
          <a:bodyPr wrap="square" lIns="0" tIns="0" rIns="0" bIns="0" rtlCol="0" anchor="ctr"/>
          <a:lstStyle/>
          <a:p>
            <a:pPr marL="0" indent="0">
              <a:buNone/>
            </a:pPr>
            <a:r>
              <a:rPr lang="en-US" sz="1600" b="1" dirty="0">
                <a:solidFill>
                  <a:srgbClr val="1F4E66"/>
                </a:solidFill>
                <a:latin typeface="Aptos" panose="020B0004020202020204" pitchFamily="34" charset="0"/>
              </a:rPr>
              <a:t>Information used together</a:t>
            </a:r>
            <a:endParaRPr lang="en-US" sz="1600" dirty="0">
              <a:solidFill>
                <a:srgbClr val="1F4E66"/>
              </a:solidFill>
              <a:latin typeface="Aptos" panose="020B0004020202020204" pitchFamily="34" charset="0"/>
            </a:endParaRPr>
          </a:p>
        </p:txBody>
      </p:sp>
      <p:sp>
        <p:nvSpPr>
          <p:cNvPr id="5" name="Shape 3">
            <a:extLst>
              <a:ext uri="{FF2B5EF4-FFF2-40B4-BE49-F238E27FC236}">
                <a16:creationId xmlns:a16="http://schemas.microsoft.com/office/drawing/2014/main" id="{93171A81-659E-7B8E-94A8-B47852AF84A7}"/>
              </a:ext>
            </a:extLst>
          </p:cNvPr>
          <p:cNvSpPr/>
          <p:nvPr/>
        </p:nvSpPr>
        <p:spPr>
          <a:xfrm>
            <a:off x="262095" y="2155052"/>
            <a:ext cx="2123584" cy="1273947"/>
          </a:xfrm>
          <a:prstGeom prst="roundRect">
            <a:avLst>
              <a:gd name="adj" fmla="val 10256"/>
            </a:avLst>
          </a:prstGeom>
          <a:solidFill>
            <a:srgbClr val="F7FAFC"/>
          </a:solidFill>
          <a:ln w="15240">
            <a:solidFill>
              <a:schemeClr val="tx1"/>
            </a:solidFill>
            <a:prstDash val="solid"/>
          </a:ln>
        </p:spPr>
        <p:txBody>
          <a:bodyPr/>
          <a:lstStyle/>
          <a:p>
            <a:endParaRPr lang="en-US"/>
          </a:p>
        </p:txBody>
      </p:sp>
      <p:sp>
        <p:nvSpPr>
          <p:cNvPr id="6" name="Text 4">
            <a:extLst>
              <a:ext uri="{FF2B5EF4-FFF2-40B4-BE49-F238E27FC236}">
                <a16:creationId xmlns:a16="http://schemas.microsoft.com/office/drawing/2014/main" id="{61D1597A-4422-47A2-6E4E-2108E8A48F14}"/>
              </a:ext>
            </a:extLst>
          </p:cNvPr>
          <p:cNvSpPr/>
          <p:nvPr/>
        </p:nvSpPr>
        <p:spPr>
          <a:xfrm>
            <a:off x="286004" y="2356160"/>
            <a:ext cx="2040900" cy="846559"/>
          </a:xfrm>
          <a:prstGeom prst="rect">
            <a:avLst/>
          </a:prstGeom>
          <a:noFill/>
          <a:ln/>
        </p:spPr>
        <p:txBody>
          <a:bodyPr wrap="square" lIns="508" tIns="508" rIns="508" bIns="508" rtlCol="0" anchor="ctr">
            <a:noAutofit/>
          </a:bodyPr>
          <a:lstStyle/>
          <a:p>
            <a:pPr marL="0" indent="0" algn="ctr">
              <a:buNone/>
            </a:pPr>
            <a:r>
              <a:rPr lang="en-US" b="1" dirty="0">
                <a:solidFill>
                  <a:schemeClr val="tx1"/>
                </a:solidFill>
                <a:latin typeface="Aptos" panose="020B0004020202020204" pitchFamily="34" charset="0"/>
              </a:rPr>
              <a:t>Labeled &amp; recoded Stata dataset</a:t>
            </a:r>
          </a:p>
          <a:p>
            <a:pPr marL="0" indent="0" algn="ctr">
              <a:buNone/>
            </a:pPr>
            <a:endParaRPr lang="en-US" sz="1600" b="1" dirty="0">
              <a:solidFill>
                <a:schemeClr val="tx1"/>
              </a:solidFill>
              <a:latin typeface="Aptos" panose="020B0004020202020204" pitchFamily="34" charset="0"/>
            </a:endParaRPr>
          </a:p>
        </p:txBody>
      </p:sp>
      <p:sp>
        <p:nvSpPr>
          <p:cNvPr id="7" name="Shape 5">
            <a:extLst>
              <a:ext uri="{FF2B5EF4-FFF2-40B4-BE49-F238E27FC236}">
                <a16:creationId xmlns:a16="http://schemas.microsoft.com/office/drawing/2014/main" id="{FD50E7A6-A050-50F7-4DBE-A95FAE79DFBE}"/>
              </a:ext>
            </a:extLst>
          </p:cNvPr>
          <p:cNvSpPr/>
          <p:nvPr/>
        </p:nvSpPr>
        <p:spPr>
          <a:xfrm>
            <a:off x="231190" y="3789459"/>
            <a:ext cx="2123584" cy="1387814"/>
          </a:xfrm>
          <a:prstGeom prst="roundRect">
            <a:avLst>
              <a:gd name="adj" fmla="val 10256"/>
            </a:avLst>
          </a:prstGeom>
          <a:solidFill>
            <a:srgbClr val="F7FAFC"/>
          </a:solidFill>
          <a:ln w="15240">
            <a:solidFill>
              <a:schemeClr val="tx1"/>
            </a:solidFill>
            <a:prstDash val="solid"/>
          </a:ln>
        </p:spPr>
        <p:txBody>
          <a:bodyPr/>
          <a:lstStyle/>
          <a:p>
            <a:endParaRPr lang="en-US"/>
          </a:p>
        </p:txBody>
      </p:sp>
      <p:sp>
        <p:nvSpPr>
          <p:cNvPr id="8" name="Text 6">
            <a:extLst>
              <a:ext uri="{FF2B5EF4-FFF2-40B4-BE49-F238E27FC236}">
                <a16:creationId xmlns:a16="http://schemas.microsoft.com/office/drawing/2014/main" id="{6A187053-6DD5-814C-828E-B1D229F15CC8}"/>
              </a:ext>
            </a:extLst>
          </p:cNvPr>
          <p:cNvSpPr/>
          <p:nvPr/>
        </p:nvSpPr>
        <p:spPr>
          <a:xfrm>
            <a:off x="302723" y="3847034"/>
            <a:ext cx="2040900" cy="846559"/>
          </a:xfrm>
          <a:prstGeom prst="rect">
            <a:avLst/>
          </a:prstGeom>
          <a:noFill/>
          <a:ln/>
        </p:spPr>
        <p:txBody>
          <a:bodyPr wrap="square" lIns="508" tIns="508" rIns="508" bIns="508" rtlCol="0" anchor="ctr">
            <a:noAutofit/>
          </a:bodyPr>
          <a:lstStyle/>
          <a:p>
            <a:pPr algn="ctr"/>
            <a:r>
              <a:rPr lang="en-US" b="1" dirty="0">
                <a:solidFill>
                  <a:schemeClr val="tx1"/>
                </a:solidFill>
                <a:latin typeface="Aptos" panose="020B0004020202020204" pitchFamily="34" charset="0"/>
              </a:rPr>
              <a:t>Item /question structure</a:t>
            </a:r>
            <a:endParaRPr lang="en-US" dirty="0">
              <a:solidFill>
                <a:schemeClr val="tx1"/>
              </a:solidFill>
              <a:latin typeface="Aptos" panose="020B0004020202020204" pitchFamily="34" charset="0"/>
            </a:endParaRPr>
          </a:p>
        </p:txBody>
      </p:sp>
      <p:sp>
        <p:nvSpPr>
          <p:cNvPr id="9" name="Shape 9">
            <a:extLst>
              <a:ext uri="{FF2B5EF4-FFF2-40B4-BE49-F238E27FC236}">
                <a16:creationId xmlns:a16="http://schemas.microsoft.com/office/drawing/2014/main" id="{B07503ED-C7AE-09B4-33DB-0E065D2F3D8A}"/>
              </a:ext>
            </a:extLst>
          </p:cNvPr>
          <p:cNvSpPr/>
          <p:nvPr/>
        </p:nvSpPr>
        <p:spPr>
          <a:xfrm>
            <a:off x="2654301" y="2686450"/>
            <a:ext cx="2685722" cy="1725774"/>
          </a:xfrm>
          <a:prstGeom prst="roundRect">
            <a:avLst/>
          </a:prstGeom>
          <a:solidFill>
            <a:srgbClr val="DCEFF8"/>
          </a:solidFill>
          <a:ln w="15240">
            <a:solidFill>
              <a:srgbClr val="1F4E66"/>
            </a:solidFill>
            <a:prstDash val="solid"/>
          </a:ln>
        </p:spPr>
        <p:txBody>
          <a:bodyPr/>
          <a:lstStyle/>
          <a:p>
            <a:endParaRPr lang="en-US"/>
          </a:p>
        </p:txBody>
      </p:sp>
      <p:sp>
        <p:nvSpPr>
          <p:cNvPr id="10" name="Text 10">
            <a:extLst>
              <a:ext uri="{FF2B5EF4-FFF2-40B4-BE49-F238E27FC236}">
                <a16:creationId xmlns:a16="http://schemas.microsoft.com/office/drawing/2014/main" id="{BAD365C2-036B-4C46-B3D6-9606F5170B5F}"/>
              </a:ext>
            </a:extLst>
          </p:cNvPr>
          <p:cNvSpPr/>
          <p:nvPr/>
        </p:nvSpPr>
        <p:spPr>
          <a:xfrm>
            <a:off x="2777919" y="2734484"/>
            <a:ext cx="2430855" cy="1584298"/>
          </a:xfrm>
          <a:prstGeom prst="rect">
            <a:avLst/>
          </a:prstGeom>
          <a:noFill/>
          <a:ln/>
        </p:spPr>
        <p:txBody>
          <a:bodyPr wrap="square" lIns="508" tIns="508" rIns="508" bIns="508" rtlCol="0" anchor="ctr">
            <a:normAutofit/>
          </a:bodyPr>
          <a:lstStyle/>
          <a:p>
            <a:pPr algn="ctr"/>
            <a:r>
              <a:rPr lang="en-US" b="1" dirty="0">
                <a:solidFill>
                  <a:srgbClr val="1F4E66"/>
                </a:solidFill>
                <a:latin typeface="Aptos" panose="020B0004020202020204" pitchFamily="34" charset="0"/>
                <a:ea typeface="Aptos" pitchFamily="34" charset="-122"/>
                <a:cs typeface="Aptos" pitchFamily="34" charset="-120"/>
              </a:rPr>
              <a:t>Stata creates a plotting instruction</a:t>
            </a:r>
          </a:p>
          <a:p>
            <a:pPr algn="ctr"/>
            <a:endParaRPr lang="en-US" sz="1600" dirty="0">
              <a:solidFill>
                <a:srgbClr val="1F4E66"/>
              </a:solidFill>
              <a:latin typeface="Aptos" panose="020B0004020202020204" pitchFamily="34" charset="0"/>
            </a:endParaRPr>
          </a:p>
          <a:p>
            <a:pPr algn="ctr"/>
            <a:endParaRPr lang="en-US" sz="1600" dirty="0">
              <a:solidFill>
                <a:srgbClr val="1F4E66"/>
              </a:solidFill>
              <a:latin typeface="Aptos" panose="020B0004020202020204" pitchFamily="34" charset="0"/>
            </a:endParaRPr>
          </a:p>
          <a:p>
            <a:pPr algn="ctr"/>
            <a:r>
              <a:rPr lang="en-US" sz="1600" dirty="0">
                <a:solidFill>
                  <a:schemeClr val="accent5">
                    <a:lumMod val="50000"/>
                  </a:schemeClr>
                </a:solidFill>
                <a:latin typeface="Aptos" panose="020B0004020202020204" pitchFamily="34" charset="0"/>
              </a:rPr>
              <a:t>variables • titles • plot types • output paths</a:t>
            </a:r>
          </a:p>
        </p:txBody>
      </p:sp>
      <p:sp>
        <p:nvSpPr>
          <p:cNvPr id="11" name="Shape 11">
            <a:extLst>
              <a:ext uri="{FF2B5EF4-FFF2-40B4-BE49-F238E27FC236}">
                <a16:creationId xmlns:a16="http://schemas.microsoft.com/office/drawing/2014/main" id="{4FA5D72B-33E6-38D1-5271-1A42AAA87D65}"/>
              </a:ext>
            </a:extLst>
          </p:cNvPr>
          <p:cNvSpPr/>
          <p:nvPr/>
        </p:nvSpPr>
        <p:spPr>
          <a:xfrm>
            <a:off x="2392033" y="2695956"/>
            <a:ext cx="271021" cy="246216"/>
          </a:xfrm>
          <a:prstGeom prst="line">
            <a:avLst/>
          </a:prstGeom>
          <a:noFill/>
          <a:ln w="17780">
            <a:solidFill>
              <a:schemeClr val="accent3">
                <a:lumMod val="75000"/>
              </a:schemeClr>
            </a:solidFill>
            <a:prstDash val="solid"/>
            <a:headEnd type="none"/>
            <a:tailEnd type="triangle"/>
          </a:ln>
        </p:spPr>
        <p:txBody>
          <a:bodyPr/>
          <a:lstStyle/>
          <a:p>
            <a:endParaRPr lang="en-US"/>
          </a:p>
        </p:txBody>
      </p:sp>
      <p:sp>
        <p:nvSpPr>
          <p:cNvPr id="12" name="Shape 12">
            <a:extLst>
              <a:ext uri="{FF2B5EF4-FFF2-40B4-BE49-F238E27FC236}">
                <a16:creationId xmlns:a16="http://schemas.microsoft.com/office/drawing/2014/main" id="{8B4FA114-2F57-6552-DD5A-29E31CD5563B}"/>
              </a:ext>
            </a:extLst>
          </p:cNvPr>
          <p:cNvSpPr/>
          <p:nvPr/>
        </p:nvSpPr>
        <p:spPr>
          <a:xfrm flipV="1">
            <a:off x="2354774" y="4026660"/>
            <a:ext cx="310678" cy="246215"/>
          </a:xfrm>
          <a:prstGeom prst="line">
            <a:avLst/>
          </a:prstGeom>
          <a:noFill/>
          <a:ln w="17780">
            <a:solidFill>
              <a:schemeClr val="accent3">
                <a:lumMod val="75000"/>
              </a:schemeClr>
            </a:solidFill>
            <a:prstDash val="solid"/>
            <a:headEnd type="none"/>
            <a:tailEnd type="triangle"/>
          </a:ln>
        </p:spPr>
        <p:txBody>
          <a:bodyPr/>
          <a:lstStyle/>
          <a:p>
            <a:endParaRPr lang="en-US"/>
          </a:p>
        </p:txBody>
      </p:sp>
      <p:sp>
        <p:nvSpPr>
          <p:cNvPr id="13" name="Shape 15">
            <a:extLst>
              <a:ext uri="{FF2B5EF4-FFF2-40B4-BE49-F238E27FC236}">
                <a16:creationId xmlns:a16="http://schemas.microsoft.com/office/drawing/2014/main" id="{1B9941F2-E81B-7660-514E-AA000AA47C5E}"/>
              </a:ext>
            </a:extLst>
          </p:cNvPr>
          <p:cNvSpPr/>
          <p:nvPr/>
        </p:nvSpPr>
        <p:spPr>
          <a:xfrm>
            <a:off x="8126647" y="2844592"/>
            <a:ext cx="1749103" cy="1403737"/>
          </a:xfrm>
          <a:prstGeom prst="roundRect">
            <a:avLst>
              <a:gd name="adj" fmla="val 12903"/>
            </a:avLst>
          </a:prstGeom>
          <a:solidFill>
            <a:srgbClr val="F4F6F8"/>
          </a:solidFill>
          <a:ln w="15240">
            <a:solidFill>
              <a:srgbClr val="63666A"/>
            </a:solidFill>
            <a:prstDash val="solid"/>
          </a:ln>
        </p:spPr>
        <p:txBody>
          <a:bodyPr/>
          <a:lstStyle/>
          <a:p>
            <a:endParaRPr lang="en-US" sz="1800"/>
          </a:p>
        </p:txBody>
      </p:sp>
      <p:sp>
        <p:nvSpPr>
          <p:cNvPr id="14" name="Text 16">
            <a:extLst>
              <a:ext uri="{FF2B5EF4-FFF2-40B4-BE49-F238E27FC236}">
                <a16:creationId xmlns:a16="http://schemas.microsoft.com/office/drawing/2014/main" id="{C708AC47-4521-62B6-3BF8-C90C092A2030}"/>
              </a:ext>
            </a:extLst>
          </p:cNvPr>
          <p:cNvSpPr/>
          <p:nvPr/>
        </p:nvSpPr>
        <p:spPr>
          <a:xfrm>
            <a:off x="8217508" y="3007754"/>
            <a:ext cx="1567382" cy="1409047"/>
          </a:xfrm>
          <a:prstGeom prst="rect">
            <a:avLst/>
          </a:prstGeom>
          <a:noFill/>
          <a:ln/>
        </p:spPr>
        <p:txBody>
          <a:bodyPr wrap="square" lIns="508" tIns="508" rIns="508" bIns="508" rtlCol="0" anchor="t">
            <a:normAutofit/>
          </a:bodyPr>
          <a:lstStyle/>
          <a:p>
            <a:pPr marL="0" indent="0" algn="ctr">
              <a:buNone/>
            </a:pPr>
            <a:r>
              <a:rPr lang="en-US" b="1" dirty="0">
                <a:solidFill>
                  <a:srgbClr val="222222"/>
                </a:solidFill>
                <a:latin typeface="Aptos" panose="020B0004020202020204" pitchFamily="34" charset="0"/>
              </a:rPr>
              <a:t>Stata checks the figure files</a:t>
            </a:r>
          </a:p>
        </p:txBody>
      </p:sp>
      <p:sp>
        <p:nvSpPr>
          <p:cNvPr id="15" name="Shape 21">
            <a:extLst>
              <a:ext uri="{FF2B5EF4-FFF2-40B4-BE49-F238E27FC236}">
                <a16:creationId xmlns:a16="http://schemas.microsoft.com/office/drawing/2014/main" id="{1E0910E9-E201-69AF-71F0-BE2118717474}"/>
              </a:ext>
            </a:extLst>
          </p:cNvPr>
          <p:cNvSpPr/>
          <p:nvPr/>
        </p:nvSpPr>
        <p:spPr>
          <a:xfrm>
            <a:off x="5735221" y="2813735"/>
            <a:ext cx="2093429" cy="1459138"/>
          </a:xfrm>
          <a:prstGeom prst="roundRect">
            <a:avLst>
              <a:gd name="adj" fmla="val 10526"/>
            </a:avLst>
          </a:prstGeom>
          <a:solidFill>
            <a:srgbClr val="FFF3E6"/>
          </a:solidFill>
          <a:ln/>
        </p:spPr>
        <p:style>
          <a:lnRef idx="2">
            <a:schemeClr val="accent2"/>
          </a:lnRef>
          <a:fillRef idx="1">
            <a:schemeClr val="lt1"/>
          </a:fillRef>
          <a:effectRef idx="0">
            <a:schemeClr val="accent2"/>
          </a:effectRef>
          <a:fontRef idx="minor">
            <a:schemeClr val="dk1"/>
          </a:fontRef>
        </p:style>
        <p:txBody>
          <a:bodyPr/>
          <a:lstStyle/>
          <a:p>
            <a:endParaRPr lang="en-US" dirty="0"/>
          </a:p>
        </p:txBody>
      </p:sp>
      <p:sp>
        <p:nvSpPr>
          <p:cNvPr id="16" name="Text 22">
            <a:extLst>
              <a:ext uri="{FF2B5EF4-FFF2-40B4-BE49-F238E27FC236}">
                <a16:creationId xmlns:a16="http://schemas.microsoft.com/office/drawing/2014/main" id="{40BB9CE7-2A71-FD04-6144-EB187569E7EB}"/>
              </a:ext>
            </a:extLst>
          </p:cNvPr>
          <p:cNvSpPr/>
          <p:nvPr/>
        </p:nvSpPr>
        <p:spPr>
          <a:xfrm>
            <a:off x="5741841" y="3240526"/>
            <a:ext cx="2064249" cy="580945"/>
          </a:xfrm>
          <a:prstGeom prst="rect">
            <a:avLst/>
          </a:prstGeom>
          <a:noFill/>
          <a:ln/>
        </p:spPr>
        <p:txBody>
          <a:bodyPr wrap="square" lIns="508" tIns="508" rIns="508" bIns="508" rtlCol="0" anchor="ctr">
            <a:noAutofit/>
          </a:bodyPr>
          <a:lstStyle/>
          <a:p>
            <a:pPr marL="0" indent="0" algn="ctr">
              <a:buNone/>
            </a:pPr>
            <a:r>
              <a:rPr lang="en-US" b="1" dirty="0">
                <a:solidFill>
                  <a:schemeClr val="accent2"/>
                </a:solidFill>
                <a:latin typeface="Aptos" panose="020B0004020202020204" pitchFamily="34" charset="0"/>
              </a:rPr>
              <a:t>Stata calls R script</a:t>
            </a:r>
          </a:p>
          <a:p>
            <a:pPr marL="0" indent="0" algn="ctr">
              <a:buNone/>
            </a:pPr>
            <a:endParaRPr lang="en-US" sz="1600" b="1" dirty="0">
              <a:solidFill>
                <a:schemeClr val="accent2"/>
              </a:solidFill>
              <a:latin typeface="Aptos" panose="020B0004020202020204" pitchFamily="34" charset="0"/>
            </a:endParaRPr>
          </a:p>
          <a:p>
            <a:pPr marL="0" indent="0" algn="ctr">
              <a:buNone/>
            </a:pPr>
            <a:endParaRPr lang="en-US" sz="1600" dirty="0">
              <a:solidFill>
                <a:schemeClr val="accent2"/>
              </a:solidFill>
              <a:latin typeface="Aptos" panose="020B0004020202020204" pitchFamily="34" charset="0"/>
            </a:endParaRPr>
          </a:p>
          <a:p>
            <a:pPr algn="ctr"/>
            <a:r>
              <a:rPr lang="en-US" sz="1600" dirty="0">
                <a:solidFill>
                  <a:schemeClr val="accent2"/>
                </a:solidFill>
                <a:latin typeface="Aptos" panose="020B0004020202020204" pitchFamily="34" charset="0"/>
              </a:rPr>
              <a:t>Scale type • label order • colors • plot type</a:t>
            </a:r>
          </a:p>
        </p:txBody>
      </p:sp>
      <p:sp>
        <p:nvSpPr>
          <p:cNvPr id="17" name="Shape 21">
            <a:extLst>
              <a:ext uri="{FF2B5EF4-FFF2-40B4-BE49-F238E27FC236}">
                <a16:creationId xmlns:a16="http://schemas.microsoft.com/office/drawing/2014/main" id="{37CF77B7-453B-3DF5-536D-310221C4D2A8}"/>
              </a:ext>
            </a:extLst>
          </p:cNvPr>
          <p:cNvSpPr/>
          <p:nvPr/>
        </p:nvSpPr>
        <p:spPr>
          <a:xfrm>
            <a:off x="10186428" y="2792441"/>
            <a:ext cx="1655595" cy="1404744"/>
          </a:xfrm>
          <a:prstGeom prst="roundRect">
            <a:avLst>
              <a:gd name="adj" fmla="val 10526"/>
            </a:avLst>
          </a:prstGeom>
          <a:solidFill>
            <a:srgbClr val="EBF6EC"/>
          </a:solidFill>
          <a:ln w="15240">
            <a:solidFill>
              <a:srgbClr val="2E7D32"/>
            </a:solidFill>
            <a:prstDash val="solid"/>
          </a:ln>
        </p:spPr>
        <p:txBody>
          <a:bodyPr anchor="t"/>
          <a:lstStyle/>
          <a:p>
            <a:pPr marL="0" indent="0" algn="ctr">
              <a:buNone/>
            </a:pPr>
            <a:r>
              <a:rPr lang="en-US" b="1" dirty="0">
                <a:solidFill>
                  <a:srgbClr val="2E7D32"/>
                </a:solidFill>
                <a:latin typeface="Aptos" panose="020B0004020202020204" pitchFamily="34" charset="0"/>
              </a:rPr>
              <a:t>PNG figures</a:t>
            </a:r>
          </a:p>
          <a:p>
            <a:pPr marL="0" indent="0" algn="ctr">
              <a:buNone/>
            </a:pPr>
            <a:r>
              <a:rPr lang="en-US" sz="1600" dirty="0">
                <a:solidFill>
                  <a:srgbClr val="2E7D32"/>
                </a:solidFill>
                <a:latin typeface="Aptos" panose="020B0004020202020204" pitchFamily="34" charset="0"/>
              </a:rPr>
              <a:t>ready for report</a:t>
            </a:r>
          </a:p>
        </p:txBody>
      </p:sp>
      <p:sp>
        <p:nvSpPr>
          <p:cNvPr id="18" name="Shape 23">
            <a:extLst>
              <a:ext uri="{FF2B5EF4-FFF2-40B4-BE49-F238E27FC236}">
                <a16:creationId xmlns:a16="http://schemas.microsoft.com/office/drawing/2014/main" id="{8584C805-3098-2104-4608-82266BBE9FCB}"/>
              </a:ext>
            </a:extLst>
          </p:cNvPr>
          <p:cNvSpPr/>
          <p:nvPr/>
        </p:nvSpPr>
        <p:spPr>
          <a:xfrm flipV="1">
            <a:off x="5354205" y="3563337"/>
            <a:ext cx="379071" cy="0"/>
          </a:xfrm>
          <a:prstGeom prst="line">
            <a:avLst/>
          </a:prstGeom>
          <a:noFill/>
          <a:ln w="17780">
            <a:solidFill>
              <a:schemeClr val="accent3">
                <a:lumMod val="75000"/>
              </a:schemeClr>
            </a:solidFill>
            <a:prstDash val="solid"/>
            <a:headEnd type="none"/>
            <a:tailEnd type="triangle"/>
          </a:ln>
        </p:spPr>
        <p:txBody>
          <a:bodyPr/>
          <a:lstStyle/>
          <a:p>
            <a:endParaRPr lang="en-US"/>
          </a:p>
        </p:txBody>
      </p:sp>
      <p:sp>
        <p:nvSpPr>
          <p:cNvPr id="19" name="Shape 23">
            <a:extLst>
              <a:ext uri="{FF2B5EF4-FFF2-40B4-BE49-F238E27FC236}">
                <a16:creationId xmlns:a16="http://schemas.microsoft.com/office/drawing/2014/main" id="{8E34AB8F-A636-C2E9-2589-91B70A34A268}"/>
              </a:ext>
            </a:extLst>
          </p:cNvPr>
          <p:cNvSpPr/>
          <p:nvPr/>
        </p:nvSpPr>
        <p:spPr>
          <a:xfrm>
            <a:off x="7832821" y="3563338"/>
            <a:ext cx="305549" cy="0"/>
          </a:xfrm>
          <a:prstGeom prst="line">
            <a:avLst/>
          </a:prstGeom>
          <a:noFill/>
          <a:ln w="17780">
            <a:solidFill>
              <a:schemeClr val="accent3">
                <a:lumMod val="75000"/>
              </a:schemeClr>
            </a:solidFill>
            <a:prstDash val="solid"/>
            <a:headEnd type="none"/>
            <a:tailEnd type="triangle"/>
          </a:ln>
        </p:spPr>
        <p:txBody>
          <a:bodyPr/>
          <a:lstStyle/>
          <a:p>
            <a:endParaRPr lang="en-US"/>
          </a:p>
        </p:txBody>
      </p:sp>
      <p:sp>
        <p:nvSpPr>
          <p:cNvPr id="20" name="Shape 23">
            <a:extLst>
              <a:ext uri="{FF2B5EF4-FFF2-40B4-BE49-F238E27FC236}">
                <a16:creationId xmlns:a16="http://schemas.microsoft.com/office/drawing/2014/main" id="{5368321D-0C83-3D2D-CFB5-102D357D82BB}"/>
              </a:ext>
            </a:extLst>
          </p:cNvPr>
          <p:cNvSpPr/>
          <p:nvPr/>
        </p:nvSpPr>
        <p:spPr>
          <a:xfrm>
            <a:off x="9875750" y="3550466"/>
            <a:ext cx="300821" cy="12871"/>
          </a:xfrm>
          <a:prstGeom prst="line">
            <a:avLst/>
          </a:prstGeom>
          <a:noFill/>
          <a:ln w="17780">
            <a:solidFill>
              <a:schemeClr val="accent3">
                <a:lumMod val="75000"/>
              </a:schemeClr>
            </a:solidFill>
            <a:prstDash val="solid"/>
            <a:headEnd type="none"/>
            <a:tailEnd type="triangle"/>
          </a:ln>
        </p:spPr>
        <p:txBody>
          <a:bodyPr/>
          <a:lstStyle/>
          <a:p>
            <a:endParaRPr lang="en-US"/>
          </a:p>
        </p:txBody>
      </p:sp>
      <p:sp>
        <p:nvSpPr>
          <p:cNvPr id="23" name="TextBox 22">
            <a:extLst>
              <a:ext uri="{FF2B5EF4-FFF2-40B4-BE49-F238E27FC236}">
                <a16:creationId xmlns:a16="http://schemas.microsoft.com/office/drawing/2014/main" id="{6E33DFEA-9937-8D27-C6D7-224831C86571}"/>
              </a:ext>
            </a:extLst>
          </p:cNvPr>
          <p:cNvSpPr txBox="1"/>
          <p:nvPr/>
        </p:nvSpPr>
        <p:spPr>
          <a:xfrm>
            <a:off x="5634098" y="2041027"/>
            <a:ext cx="2583410" cy="400110"/>
          </a:xfrm>
          <a:prstGeom prst="rect">
            <a:avLst/>
          </a:prstGeom>
          <a:noFill/>
        </p:spPr>
        <p:txBody>
          <a:bodyPr wrap="square" rtlCol="0">
            <a:spAutoFit/>
          </a:bodyPr>
          <a:lstStyle/>
          <a:p>
            <a:r>
              <a:rPr lang="en-US" sz="2000" b="1" dirty="0"/>
              <a:t>4_make_plots.do</a:t>
            </a:r>
          </a:p>
        </p:txBody>
      </p:sp>
      <p:pic>
        <p:nvPicPr>
          <p:cNvPr id="24" name="Picture 23">
            <a:extLst>
              <a:ext uri="{FF2B5EF4-FFF2-40B4-BE49-F238E27FC236}">
                <a16:creationId xmlns:a16="http://schemas.microsoft.com/office/drawing/2014/main" id="{B267CCC5-DE36-E684-E5F0-1B6E3AED19A9}"/>
              </a:ext>
            </a:extLst>
          </p:cNvPr>
          <p:cNvPicPr>
            <a:picLocks noChangeAspect="1"/>
          </p:cNvPicPr>
          <p:nvPr/>
        </p:nvPicPr>
        <p:blipFill>
          <a:blip r:embed="rId3"/>
          <a:stretch>
            <a:fillRect/>
          </a:stretch>
        </p:blipFill>
        <p:spPr>
          <a:xfrm>
            <a:off x="468799" y="3007754"/>
            <a:ext cx="1727200" cy="355600"/>
          </a:xfrm>
          <a:prstGeom prst="rect">
            <a:avLst/>
          </a:prstGeom>
        </p:spPr>
      </p:pic>
      <p:pic>
        <p:nvPicPr>
          <p:cNvPr id="25" name="Picture 24">
            <a:extLst>
              <a:ext uri="{FF2B5EF4-FFF2-40B4-BE49-F238E27FC236}">
                <a16:creationId xmlns:a16="http://schemas.microsoft.com/office/drawing/2014/main" id="{B51D0ACF-C244-010F-9703-E25BC4A23143}"/>
              </a:ext>
            </a:extLst>
          </p:cNvPr>
          <p:cNvPicPr>
            <a:picLocks noChangeAspect="1"/>
          </p:cNvPicPr>
          <p:nvPr/>
        </p:nvPicPr>
        <p:blipFill>
          <a:blip r:embed="rId4"/>
          <a:srcRect r="22657" b="-5787"/>
          <a:stretch>
            <a:fillRect/>
          </a:stretch>
        </p:blipFill>
        <p:spPr>
          <a:xfrm>
            <a:off x="378813" y="4644853"/>
            <a:ext cx="1817186" cy="376180"/>
          </a:xfrm>
          <a:prstGeom prst="rect">
            <a:avLst/>
          </a:prstGeom>
        </p:spPr>
      </p:pic>
      <p:pic>
        <p:nvPicPr>
          <p:cNvPr id="26" name="Picture 25">
            <a:extLst>
              <a:ext uri="{FF2B5EF4-FFF2-40B4-BE49-F238E27FC236}">
                <a16:creationId xmlns:a16="http://schemas.microsoft.com/office/drawing/2014/main" id="{51638A8F-E3C1-B4F8-A4B2-CB76949F50AF}"/>
              </a:ext>
            </a:extLst>
          </p:cNvPr>
          <p:cNvPicPr>
            <a:picLocks noChangeAspect="1"/>
          </p:cNvPicPr>
          <p:nvPr/>
        </p:nvPicPr>
        <p:blipFill>
          <a:blip r:embed="rId5"/>
          <a:stretch>
            <a:fillRect/>
          </a:stretch>
        </p:blipFill>
        <p:spPr>
          <a:xfrm>
            <a:off x="3048145" y="3374233"/>
            <a:ext cx="1981200" cy="304800"/>
          </a:xfrm>
          <a:prstGeom prst="rect">
            <a:avLst/>
          </a:prstGeom>
        </p:spPr>
      </p:pic>
      <p:pic>
        <p:nvPicPr>
          <p:cNvPr id="28" name="Picture 27">
            <a:extLst>
              <a:ext uri="{FF2B5EF4-FFF2-40B4-BE49-F238E27FC236}">
                <a16:creationId xmlns:a16="http://schemas.microsoft.com/office/drawing/2014/main" id="{66988D52-625A-954F-3403-0D2DE3242F51}"/>
              </a:ext>
            </a:extLst>
          </p:cNvPr>
          <p:cNvPicPr>
            <a:picLocks noChangeAspect="1"/>
          </p:cNvPicPr>
          <p:nvPr/>
        </p:nvPicPr>
        <p:blipFill>
          <a:blip r:embed="rId6"/>
          <a:stretch>
            <a:fillRect/>
          </a:stretch>
        </p:blipFill>
        <p:spPr>
          <a:xfrm>
            <a:off x="8321748" y="3787682"/>
            <a:ext cx="1358900" cy="279400"/>
          </a:xfrm>
          <a:prstGeom prst="rect">
            <a:avLst/>
          </a:prstGeom>
        </p:spPr>
      </p:pic>
      <p:pic>
        <p:nvPicPr>
          <p:cNvPr id="29" name="Picture 28">
            <a:extLst>
              <a:ext uri="{FF2B5EF4-FFF2-40B4-BE49-F238E27FC236}">
                <a16:creationId xmlns:a16="http://schemas.microsoft.com/office/drawing/2014/main" id="{9F730617-717B-EC47-CAB5-44F0567BAFC5}"/>
              </a:ext>
            </a:extLst>
          </p:cNvPr>
          <p:cNvPicPr>
            <a:picLocks noChangeAspect="1"/>
          </p:cNvPicPr>
          <p:nvPr/>
        </p:nvPicPr>
        <p:blipFill>
          <a:blip r:embed="rId7"/>
          <a:srcRect r="10834" b="66818"/>
          <a:stretch>
            <a:fillRect/>
          </a:stretch>
        </p:blipFill>
        <p:spPr>
          <a:xfrm>
            <a:off x="10411151" y="3758476"/>
            <a:ext cx="1268307" cy="358197"/>
          </a:xfrm>
          <a:prstGeom prst="rect">
            <a:avLst/>
          </a:prstGeom>
        </p:spPr>
      </p:pic>
      <p:pic>
        <p:nvPicPr>
          <p:cNvPr id="22" name="Picture 21">
            <a:extLst>
              <a:ext uri="{FF2B5EF4-FFF2-40B4-BE49-F238E27FC236}">
                <a16:creationId xmlns:a16="http://schemas.microsoft.com/office/drawing/2014/main" id="{66F112F8-FA6D-7E32-B5B6-2567A621C3EA}"/>
              </a:ext>
            </a:extLst>
          </p:cNvPr>
          <p:cNvPicPr>
            <a:picLocks noChangeAspect="1"/>
          </p:cNvPicPr>
          <p:nvPr/>
        </p:nvPicPr>
        <p:blipFill>
          <a:blip r:embed="rId8"/>
          <a:srcRect b="6136"/>
          <a:stretch>
            <a:fillRect/>
          </a:stretch>
        </p:blipFill>
        <p:spPr>
          <a:xfrm>
            <a:off x="6027102" y="3240526"/>
            <a:ext cx="1587500" cy="309940"/>
          </a:xfrm>
          <a:prstGeom prst="rect">
            <a:avLst/>
          </a:prstGeom>
        </p:spPr>
      </p:pic>
      <p:pic>
        <p:nvPicPr>
          <p:cNvPr id="32" name="Picture 31">
            <a:extLst>
              <a:ext uri="{FF2B5EF4-FFF2-40B4-BE49-F238E27FC236}">
                <a16:creationId xmlns:a16="http://schemas.microsoft.com/office/drawing/2014/main" id="{F69840FA-6910-B29F-67FC-F95052BF99BF}"/>
              </a:ext>
            </a:extLst>
          </p:cNvPr>
          <p:cNvPicPr>
            <a:picLocks noChangeAspect="1"/>
          </p:cNvPicPr>
          <p:nvPr/>
        </p:nvPicPr>
        <p:blipFill>
          <a:blip r:embed="rId9"/>
          <a:stretch>
            <a:fillRect/>
          </a:stretch>
        </p:blipFill>
        <p:spPr>
          <a:xfrm>
            <a:off x="2663054" y="4548547"/>
            <a:ext cx="7772400" cy="880872"/>
          </a:xfrm>
          <a:prstGeom prst="rect">
            <a:avLst/>
          </a:prstGeom>
        </p:spPr>
      </p:pic>
    </p:spTree>
    <p:extLst>
      <p:ext uri="{BB962C8B-B14F-4D97-AF65-F5344CB8AC3E}">
        <p14:creationId xmlns:p14="http://schemas.microsoft.com/office/powerpoint/2010/main" val="2555585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4B296-1C61-B911-C09A-B9AA4BAC2E6E}"/>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6C82BDE2-341B-8657-CD69-FCA982C22311}"/>
              </a:ext>
            </a:extLst>
          </p:cNvPr>
          <p:cNvSpPr>
            <a:spLocks noGrp="1"/>
          </p:cNvSpPr>
          <p:nvPr>
            <p:ph type="title"/>
          </p:nvPr>
        </p:nvSpPr>
        <p:spPr>
          <a:xfrm>
            <a:off x="898805" y="58998"/>
            <a:ext cx="10515600" cy="1325563"/>
          </a:xfrm>
        </p:spPr>
        <p:txBody>
          <a:bodyPr>
            <a:normAutofit/>
          </a:bodyPr>
          <a:lstStyle/>
          <a:p>
            <a:r>
              <a:rPr lang="en-US" sz="3200" dirty="0">
                <a:solidFill>
                  <a:srgbClr val="00274C"/>
                </a:solidFill>
                <a:latin typeface="Aptos Display" panose="020B0004020202020204" pitchFamily="34" charset="0"/>
                <a:ea typeface="Aptos Display" pitchFamily="34" charset="-122"/>
                <a:cs typeface="Aptos Display" pitchFamily="34" charset="-120"/>
              </a:rPr>
              <a:t>4. Assemble the Word report in Stata</a:t>
            </a:r>
            <a:endParaRPr lang="en-US" sz="3200" dirty="0">
              <a:solidFill>
                <a:srgbClr val="00274C"/>
              </a:solidFill>
            </a:endParaRPr>
          </a:p>
        </p:txBody>
      </p:sp>
      <p:sp>
        <p:nvSpPr>
          <p:cNvPr id="2" name="TextBox 1">
            <a:extLst>
              <a:ext uri="{FF2B5EF4-FFF2-40B4-BE49-F238E27FC236}">
                <a16:creationId xmlns:a16="http://schemas.microsoft.com/office/drawing/2014/main" id="{41570A4D-C6EB-0416-5FAC-88BF5A8EDF25}"/>
              </a:ext>
            </a:extLst>
          </p:cNvPr>
          <p:cNvSpPr txBox="1"/>
          <p:nvPr/>
        </p:nvSpPr>
        <p:spPr>
          <a:xfrm>
            <a:off x="1121134" y="1188058"/>
            <a:ext cx="9890167" cy="369332"/>
          </a:xfrm>
          <a:prstGeom prst="rect">
            <a:avLst/>
          </a:prstGeom>
          <a:noFill/>
        </p:spPr>
        <p:txBody>
          <a:bodyPr wrap="square" rtlCol="0">
            <a:spAutoFit/>
          </a:bodyPr>
          <a:lstStyle/>
          <a:p>
            <a:r>
              <a:rPr lang="en-US" b="1" dirty="0">
                <a:solidFill>
                  <a:srgbClr val="44546A">
                    <a:lumMod val="60000"/>
                    <a:lumOff val="40000"/>
                  </a:srgbClr>
                </a:solidFill>
                <a:latin typeface="Aptos Display" pitchFamily="34" charset="0"/>
                <a:sym typeface="IBM Plex Sans"/>
              </a:rPr>
              <a:t>Stata uses the figure list, plot information, and PNG files to build the report automatically.</a:t>
            </a:r>
            <a:endParaRPr lang="en-US" dirty="0"/>
          </a:p>
        </p:txBody>
      </p:sp>
      <p:sp>
        <p:nvSpPr>
          <p:cNvPr id="4" name="Text 2">
            <a:extLst>
              <a:ext uri="{FF2B5EF4-FFF2-40B4-BE49-F238E27FC236}">
                <a16:creationId xmlns:a16="http://schemas.microsoft.com/office/drawing/2014/main" id="{922E94A3-DD24-363D-CECA-1933A5D40704}"/>
              </a:ext>
            </a:extLst>
          </p:cNvPr>
          <p:cNvSpPr/>
          <p:nvPr/>
        </p:nvSpPr>
        <p:spPr>
          <a:xfrm>
            <a:off x="816359" y="5333045"/>
            <a:ext cx="2622338" cy="155057"/>
          </a:xfrm>
          <a:prstGeom prst="rect">
            <a:avLst/>
          </a:prstGeom>
          <a:noFill/>
          <a:ln/>
        </p:spPr>
        <p:txBody>
          <a:bodyPr wrap="square" lIns="0" tIns="0" rIns="0" bIns="0" rtlCol="0" anchor="ctr"/>
          <a:lstStyle/>
          <a:p>
            <a:pPr marL="0" indent="0">
              <a:buNone/>
            </a:pPr>
            <a:r>
              <a:rPr lang="en-US" sz="1600" b="1" dirty="0">
                <a:solidFill>
                  <a:srgbClr val="1F4E66"/>
                </a:solidFill>
                <a:latin typeface="Aptos" panose="020B0004020202020204" pitchFamily="34" charset="0"/>
              </a:rPr>
              <a:t>Information used together</a:t>
            </a:r>
            <a:endParaRPr lang="en-US" sz="1600" dirty="0">
              <a:solidFill>
                <a:srgbClr val="1F4E66"/>
              </a:solidFill>
              <a:latin typeface="Aptos" panose="020B0004020202020204" pitchFamily="34" charset="0"/>
            </a:endParaRPr>
          </a:p>
        </p:txBody>
      </p:sp>
      <p:sp>
        <p:nvSpPr>
          <p:cNvPr id="5" name="Shape 3">
            <a:extLst>
              <a:ext uri="{FF2B5EF4-FFF2-40B4-BE49-F238E27FC236}">
                <a16:creationId xmlns:a16="http://schemas.microsoft.com/office/drawing/2014/main" id="{32C3D6D2-8CAE-23B7-D00D-02170DBF28E3}"/>
              </a:ext>
            </a:extLst>
          </p:cNvPr>
          <p:cNvSpPr/>
          <p:nvPr/>
        </p:nvSpPr>
        <p:spPr>
          <a:xfrm>
            <a:off x="648693" y="1823810"/>
            <a:ext cx="2692897" cy="970582"/>
          </a:xfrm>
          <a:prstGeom prst="roundRect">
            <a:avLst>
              <a:gd name="adj" fmla="val 10256"/>
            </a:avLst>
          </a:prstGeom>
          <a:solidFill>
            <a:srgbClr val="F7FAFC"/>
          </a:solidFill>
          <a:ln w="15240">
            <a:solidFill>
              <a:schemeClr val="tx1"/>
            </a:solidFill>
            <a:prstDash val="solid"/>
          </a:ln>
        </p:spPr>
        <p:txBody>
          <a:bodyPr/>
          <a:lstStyle/>
          <a:p>
            <a:endParaRPr lang="en-US"/>
          </a:p>
        </p:txBody>
      </p:sp>
      <p:sp>
        <p:nvSpPr>
          <p:cNvPr id="6" name="Text 4">
            <a:extLst>
              <a:ext uri="{FF2B5EF4-FFF2-40B4-BE49-F238E27FC236}">
                <a16:creationId xmlns:a16="http://schemas.microsoft.com/office/drawing/2014/main" id="{05981624-6990-D24B-3423-03B1F0795AA6}"/>
              </a:ext>
            </a:extLst>
          </p:cNvPr>
          <p:cNvSpPr/>
          <p:nvPr/>
        </p:nvSpPr>
        <p:spPr>
          <a:xfrm>
            <a:off x="690041" y="1842970"/>
            <a:ext cx="2684755" cy="951422"/>
          </a:xfrm>
          <a:prstGeom prst="rect">
            <a:avLst/>
          </a:prstGeom>
          <a:noFill/>
          <a:ln/>
        </p:spPr>
        <p:txBody>
          <a:bodyPr wrap="square" lIns="508" tIns="508" rIns="508" bIns="508" rtlCol="0" anchor="ctr">
            <a:noAutofit/>
          </a:bodyPr>
          <a:lstStyle/>
          <a:p>
            <a:pPr marL="0" indent="0" algn="ctr">
              <a:buNone/>
            </a:pPr>
            <a:r>
              <a:rPr lang="en-US" b="1" dirty="0">
                <a:solidFill>
                  <a:schemeClr val="tx1"/>
                </a:solidFill>
                <a:latin typeface="Aptos" panose="020B0004020202020204" pitchFamily="34" charset="0"/>
              </a:rPr>
              <a:t>Plotting instruction file</a:t>
            </a:r>
          </a:p>
          <a:p>
            <a:pPr algn="ctr"/>
            <a:endParaRPr lang="en-US" sz="1600" dirty="0">
              <a:solidFill>
                <a:schemeClr val="tx1"/>
              </a:solidFill>
              <a:latin typeface="Aptos" panose="020B0004020202020204" pitchFamily="34" charset="0"/>
            </a:endParaRPr>
          </a:p>
          <a:p>
            <a:pPr algn="ctr"/>
            <a:r>
              <a:rPr lang="en-US" sz="1600" dirty="0">
                <a:solidFill>
                  <a:schemeClr val="tx1"/>
                </a:solidFill>
                <a:latin typeface="Aptos" panose="020B0004020202020204" pitchFamily="34" charset="0"/>
              </a:rPr>
              <a:t>figure order • titles</a:t>
            </a:r>
          </a:p>
        </p:txBody>
      </p:sp>
      <p:sp>
        <p:nvSpPr>
          <p:cNvPr id="7" name="Shape 5">
            <a:extLst>
              <a:ext uri="{FF2B5EF4-FFF2-40B4-BE49-F238E27FC236}">
                <a16:creationId xmlns:a16="http://schemas.microsoft.com/office/drawing/2014/main" id="{126C7CCC-64E1-33EC-9AD2-CC6CA82E52A6}"/>
              </a:ext>
            </a:extLst>
          </p:cNvPr>
          <p:cNvSpPr/>
          <p:nvPr/>
        </p:nvSpPr>
        <p:spPr>
          <a:xfrm>
            <a:off x="640744" y="2962252"/>
            <a:ext cx="2692895" cy="970582"/>
          </a:xfrm>
          <a:prstGeom prst="roundRect">
            <a:avLst>
              <a:gd name="adj" fmla="val 10256"/>
            </a:avLst>
          </a:prstGeom>
          <a:solidFill>
            <a:srgbClr val="F7FAFC"/>
          </a:solidFill>
          <a:ln w="15240">
            <a:solidFill>
              <a:schemeClr val="tx1"/>
            </a:solidFill>
            <a:prstDash val="solid"/>
          </a:ln>
        </p:spPr>
        <p:txBody>
          <a:bodyPr/>
          <a:lstStyle/>
          <a:p>
            <a:endParaRPr lang="en-US" dirty="0"/>
          </a:p>
        </p:txBody>
      </p:sp>
      <p:sp>
        <p:nvSpPr>
          <p:cNvPr id="8" name="Text 6">
            <a:extLst>
              <a:ext uri="{FF2B5EF4-FFF2-40B4-BE49-F238E27FC236}">
                <a16:creationId xmlns:a16="http://schemas.microsoft.com/office/drawing/2014/main" id="{27632BFA-6761-16A2-6646-2903CB590B78}"/>
              </a:ext>
            </a:extLst>
          </p:cNvPr>
          <p:cNvSpPr/>
          <p:nvPr/>
        </p:nvSpPr>
        <p:spPr>
          <a:xfrm>
            <a:off x="727749" y="3189339"/>
            <a:ext cx="2518884" cy="585216"/>
          </a:xfrm>
          <a:prstGeom prst="rect">
            <a:avLst/>
          </a:prstGeom>
          <a:noFill/>
          <a:ln/>
        </p:spPr>
        <p:txBody>
          <a:bodyPr wrap="square" lIns="508" tIns="508" rIns="508" bIns="508" rtlCol="0" anchor="ctr">
            <a:noAutofit/>
          </a:bodyPr>
          <a:lstStyle/>
          <a:p>
            <a:pPr algn="ctr"/>
            <a:r>
              <a:rPr lang="en-US" b="1" dirty="0">
                <a:solidFill>
                  <a:schemeClr val="tx1"/>
                </a:solidFill>
                <a:latin typeface="Aptos" panose="020B0004020202020204" pitchFamily="34" charset="0"/>
              </a:rPr>
              <a:t>Plot information</a:t>
            </a:r>
          </a:p>
          <a:p>
            <a:pPr algn="ctr"/>
            <a:endParaRPr lang="en-US" sz="1600" dirty="0">
              <a:solidFill>
                <a:schemeClr val="tx1"/>
              </a:solidFill>
              <a:latin typeface="Aptos" panose="020B0004020202020204" pitchFamily="34" charset="0"/>
            </a:endParaRPr>
          </a:p>
          <a:p>
            <a:pPr algn="ctr"/>
            <a:r>
              <a:rPr lang="en-US" sz="1600" dirty="0">
                <a:solidFill>
                  <a:schemeClr val="tx1"/>
                </a:solidFill>
                <a:latin typeface="Aptos" panose="020B0004020202020204" pitchFamily="34" charset="0"/>
              </a:rPr>
              <a:t>width • height</a:t>
            </a:r>
          </a:p>
        </p:txBody>
      </p:sp>
      <p:sp>
        <p:nvSpPr>
          <p:cNvPr id="9" name="Shape 7">
            <a:extLst>
              <a:ext uri="{FF2B5EF4-FFF2-40B4-BE49-F238E27FC236}">
                <a16:creationId xmlns:a16="http://schemas.microsoft.com/office/drawing/2014/main" id="{152CCDB8-8686-768A-C8C7-CAA63DF5389F}"/>
              </a:ext>
            </a:extLst>
          </p:cNvPr>
          <p:cNvSpPr/>
          <p:nvPr/>
        </p:nvSpPr>
        <p:spPr>
          <a:xfrm>
            <a:off x="604489" y="4085778"/>
            <a:ext cx="2737101" cy="970582"/>
          </a:xfrm>
          <a:prstGeom prst="roundRect">
            <a:avLst>
              <a:gd name="adj" fmla="val 10256"/>
            </a:avLst>
          </a:prstGeom>
          <a:solidFill>
            <a:srgbClr val="F7FAFC"/>
          </a:solidFill>
          <a:ln w="15240">
            <a:solidFill>
              <a:srgbClr val="63666A"/>
            </a:solidFill>
            <a:prstDash val="solid"/>
          </a:ln>
        </p:spPr>
        <p:txBody>
          <a:bodyPr/>
          <a:lstStyle/>
          <a:p>
            <a:endParaRPr lang="en-US"/>
          </a:p>
        </p:txBody>
      </p:sp>
      <p:sp>
        <p:nvSpPr>
          <p:cNvPr id="10" name="Text 8">
            <a:extLst>
              <a:ext uri="{FF2B5EF4-FFF2-40B4-BE49-F238E27FC236}">
                <a16:creationId xmlns:a16="http://schemas.microsoft.com/office/drawing/2014/main" id="{487FA1E2-E7C2-66E4-9819-F131D64D9702}"/>
              </a:ext>
            </a:extLst>
          </p:cNvPr>
          <p:cNvSpPr/>
          <p:nvPr/>
        </p:nvSpPr>
        <p:spPr>
          <a:xfrm>
            <a:off x="639666" y="4264371"/>
            <a:ext cx="2624102" cy="692203"/>
          </a:xfrm>
          <a:prstGeom prst="rect">
            <a:avLst/>
          </a:prstGeom>
          <a:noFill/>
          <a:ln/>
        </p:spPr>
        <p:txBody>
          <a:bodyPr wrap="square" lIns="508" tIns="508" rIns="508" bIns="508" rtlCol="0" anchor="ctr">
            <a:noAutofit/>
          </a:bodyPr>
          <a:lstStyle/>
          <a:p>
            <a:pPr marL="0" indent="0" algn="ctr">
              <a:buNone/>
            </a:pPr>
            <a:r>
              <a:rPr lang="en-US" b="1" dirty="0">
                <a:solidFill>
                  <a:schemeClr val="tx1"/>
                </a:solidFill>
                <a:latin typeface="Aptos" panose="020B0004020202020204" pitchFamily="34" charset="0"/>
              </a:rPr>
              <a:t>PNG figures</a:t>
            </a:r>
          </a:p>
          <a:p>
            <a:pPr marL="0" indent="0" algn="ctr">
              <a:buNone/>
            </a:pPr>
            <a:endParaRPr lang="en-US" b="1" dirty="0">
              <a:solidFill>
                <a:schemeClr val="tx1"/>
              </a:solidFill>
              <a:latin typeface="Aptos" panose="020B0004020202020204" pitchFamily="34" charset="0"/>
            </a:endParaRPr>
          </a:p>
          <a:p>
            <a:pPr marL="0" indent="0" algn="ctr">
              <a:buNone/>
            </a:pPr>
            <a:r>
              <a:rPr lang="en-US" sz="1600" dirty="0">
                <a:solidFill>
                  <a:schemeClr val="tx1"/>
                </a:solidFill>
                <a:latin typeface="Aptos" panose="020B0004020202020204" pitchFamily="34" charset="0"/>
              </a:rPr>
              <a:t>figure files created by R</a:t>
            </a:r>
          </a:p>
        </p:txBody>
      </p:sp>
      <p:sp>
        <p:nvSpPr>
          <p:cNvPr id="11" name="Shape 9">
            <a:extLst>
              <a:ext uri="{FF2B5EF4-FFF2-40B4-BE49-F238E27FC236}">
                <a16:creationId xmlns:a16="http://schemas.microsoft.com/office/drawing/2014/main" id="{F7408BEF-4EC9-81A1-5D25-B3E81405118A}"/>
              </a:ext>
            </a:extLst>
          </p:cNvPr>
          <p:cNvSpPr/>
          <p:nvPr/>
        </p:nvSpPr>
        <p:spPr>
          <a:xfrm>
            <a:off x="3914816" y="2661392"/>
            <a:ext cx="2429688" cy="1434683"/>
          </a:xfrm>
          <a:prstGeom prst="roundRect">
            <a:avLst/>
          </a:prstGeom>
          <a:solidFill>
            <a:srgbClr val="DCEFF8"/>
          </a:solidFill>
          <a:ln w="15240">
            <a:solidFill>
              <a:srgbClr val="1F4E66"/>
            </a:solidFill>
            <a:prstDash val="solid"/>
          </a:ln>
        </p:spPr>
        <p:txBody>
          <a:bodyPr/>
          <a:lstStyle/>
          <a:p>
            <a:endParaRPr lang="en-US"/>
          </a:p>
        </p:txBody>
      </p:sp>
      <p:sp>
        <p:nvSpPr>
          <p:cNvPr id="12" name="Text 10">
            <a:extLst>
              <a:ext uri="{FF2B5EF4-FFF2-40B4-BE49-F238E27FC236}">
                <a16:creationId xmlns:a16="http://schemas.microsoft.com/office/drawing/2014/main" id="{24EE8355-303B-71A0-E85C-5CFFEFB0DE0A}"/>
              </a:ext>
            </a:extLst>
          </p:cNvPr>
          <p:cNvSpPr/>
          <p:nvPr/>
        </p:nvSpPr>
        <p:spPr>
          <a:xfrm>
            <a:off x="4002429" y="2705377"/>
            <a:ext cx="2234370" cy="1329876"/>
          </a:xfrm>
          <a:prstGeom prst="rect">
            <a:avLst/>
          </a:prstGeom>
          <a:noFill/>
          <a:ln/>
        </p:spPr>
        <p:txBody>
          <a:bodyPr wrap="square" lIns="508" tIns="508" rIns="508" bIns="508" rtlCol="0" anchor="ctr">
            <a:normAutofit/>
          </a:bodyPr>
          <a:lstStyle/>
          <a:p>
            <a:pPr algn="ctr"/>
            <a:r>
              <a:rPr lang="en-US" b="1" dirty="0">
                <a:solidFill>
                  <a:srgbClr val="1F4E66"/>
                </a:solidFill>
                <a:latin typeface="Aptos" panose="020B0004020202020204" pitchFamily="34" charset="0"/>
                <a:ea typeface="Aptos" pitchFamily="34" charset="-122"/>
                <a:cs typeface="Aptos" pitchFamily="34" charset="-120"/>
              </a:rPr>
              <a:t>Stata checks that required files exist</a:t>
            </a:r>
          </a:p>
          <a:p>
            <a:pPr algn="ctr"/>
            <a:r>
              <a:rPr lang="en-US" sz="1600" dirty="0">
                <a:solidFill>
                  <a:srgbClr val="1F4E66"/>
                </a:solidFill>
                <a:latin typeface="Aptos" panose="020B0004020202020204" pitchFamily="34" charset="0"/>
              </a:rPr>
              <a:t>missing figures stop the process</a:t>
            </a:r>
            <a:endParaRPr lang="en-US" sz="1600" dirty="0">
              <a:latin typeface="Aptos" panose="020B0004020202020204" pitchFamily="34" charset="0"/>
            </a:endParaRPr>
          </a:p>
        </p:txBody>
      </p:sp>
      <p:sp>
        <p:nvSpPr>
          <p:cNvPr id="13" name="Shape 11">
            <a:extLst>
              <a:ext uri="{FF2B5EF4-FFF2-40B4-BE49-F238E27FC236}">
                <a16:creationId xmlns:a16="http://schemas.microsoft.com/office/drawing/2014/main" id="{4AB8FAC0-5BAD-3E64-B0CA-B01904BC0984}"/>
              </a:ext>
            </a:extLst>
          </p:cNvPr>
          <p:cNvSpPr/>
          <p:nvPr/>
        </p:nvSpPr>
        <p:spPr>
          <a:xfrm>
            <a:off x="3368808" y="2621992"/>
            <a:ext cx="476009" cy="463522"/>
          </a:xfrm>
          <a:prstGeom prst="line">
            <a:avLst/>
          </a:prstGeom>
          <a:noFill/>
          <a:ln w="17780">
            <a:solidFill>
              <a:schemeClr val="accent3">
                <a:lumMod val="60000"/>
                <a:lumOff val="40000"/>
              </a:schemeClr>
            </a:solidFill>
            <a:prstDash val="solid"/>
            <a:headEnd type="none"/>
            <a:tailEnd type="triangle"/>
          </a:ln>
        </p:spPr>
        <p:txBody>
          <a:bodyPr/>
          <a:lstStyle/>
          <a:p>
            <a:endParaRPr lang="en-US"/>
          </a:p>
        </p:txBody>
      </p:sp>
      <p:sp>
        <p:nvSpPr>
          <p:cNvPr id="14" name="Shape 12">
            <a:extLst>
              <a:ext uri="{FF2B5EF4-FFF2-40B4-BE49-F238E27FC236}">
                <a16:creationId xmlns:a16="http://schemas.microsoft.com/office/drawing/2014/main" id="{34969749-8B17-B7BB-AD71-4FFE34B1DA7E}"/>
              </a:ext>
            </a:extLst>
          </p:cNvPr>
          <p:cNvSpPr/>
          <p:nvPr/>
        </p:nvSpPr>
        <p:spPr>
          <a:xfrm>
            <a:off x="3345362" y="3424436"/>
            <a:ext cx="464654" cy="10469"/>
          </a:xfrm>
          <a:prstGeom prst="line">
            <a:avLst/>
          </a:prstGeom>
          <a:noFill/>
          <a:ln w="17780">
            <a:solidFill>
              <a:schemeClr val="accent3">
                <a:lumMod val="60000"/>
                <a:lumOff val="40000"/>
              </a:schemeClr>
            </a:solidFill>
            <a:prstDash val="solid"/>
            <a:headEnd type="none"/>
            <a:tailEnd type="triangle"/>
          </a:ln>
        </p:spPr>
        <p:txBody>
          <a:bodyPr/>
          <a:lstStyle/>
          <a:p>
            <a:endParaRPr lang="en-US"/>
          </a:p>
        </p:txBody>
      </p:sp>
      <p:sp>
        <p:nvSpPr>
          <p:cNvPr id="15" name="Shape 13">
            <a:extLst>
              <a:ext uri="{FF2B5EF4-FFF2-40B4-BE49-F238E27FC236}">
                <a16:creationId xmlns:a16="http://schemas.microsoft.com/office/drawing/2014/main" id="{7718D68D-1EA0-0A27-06A8-4BA47574789D}"/>
              </a:ext>
            </a:extLst>
          </p:cNvPr>
          <p:cNvSpPr/>
          <p:nvPr/>
        </p:nvSpPr>
        <p:spPr>
          <a:xfrm flipV="1">
            <a:off x="3343976" y="3774555"/>
            <a:ext cx="476008" cy="370838"/>
          </a:xfrm>
          <a:prstGeom prst="line">
            <a:avLst/>
          </a:prstGeom>
          <a:noFill/>
          <a:ln w="17780">
            <a:solidFill>
              <a:schemeClr val="accent3">
                <a:lumMod val="60000"/>
                <a:lumOff val="40000"/>
              </a:schemeClr>
            </a:solidFill>
            <a:prstDash val="solid"/>
            <a:headEnd type="none"/>
            <a:tailEnd type="triangle"/>
          </a:ln>
        </p:spPr>
        <p:txBody>
          <a:bodyPr/>
          <a:lstStyle/>
          <a:p>
            <a:endParaRPr lang="en-US"/>
          </a:p>
        </p:txBody>
      </p:sp>
      <p:sp>
        <p:nvSpPr>
          <p:cNvPr id="16" name="Shape 21">
            <a:extLst>
              <a:ext uri="{FF2B5EF4-FFF2-40B4-BE49-F238E27FC236}">
                <a16:creationId xmlns:a16="http://schemas.microsoft.com/office/drawing/2014/main" id="{E191D64A-9AEC-6717-6FD4-92BBCC933CA9}"/>
              </a:ext>
            </a:extLst>
          </p:cNvPr>
          <p:cNvSpPr/>
          <p:nvPr/>
        </p:nvSpPr>
        <p:spPr>
          <a:xfrm>
            <a:off x="6786132" y="2627510"/>
            <a:ext cx="2602955" cy="1517883"/>
          </a:xfrm>
          <a:prstGeom prst="roundRect">
            <a:avLst>
              <a:gd name="adj" fmla="val 10526"/>
            </a:avLst>
          </a:prstGeom>
          <a:solidFill>
            <a:srgbClr val="FFF3E6"/>
          </a:solidFill>
          <a:ln/>
        </p:spPr>
        <p:style>
          <a:lnRef idx="2">
            <a:schemeClr val="accent2"/>
          </a:lnRef>
          <a:fillRef idx="1">
            <a:schemeClr val="lt1"/>
          </a:fillRef>
          <a:effectRef idx="0">
            <a:schemeClr val="accent2"/>
          </a:effectRef>
          <a:fontRef idx="minor">
            <a:schemeClr val="dk1"/>
          </a:fontRef>
        </p:style>
        <p:txBody>
          <a:bodyPr/>
          <a:lstStyle/>
          <a:p>
            <a:endParaRPr lang="en-US" dirty="0"/>
          </a:p>
        </p:txBody>
      </p:sp>
      <p:sp>
        <p:nvSpPr>
          <p:cNvPr id="17" name="Text 22">
            <a:extLst>
              <a:ext uri="{FF2B5EF4-FFF2-40B4-BE49-F238E27FC236}">
                <a16:creationId xmlns:a16="http://schemas.microsoft.com/office/drawing/2014/main" id="{58D63AF6-246A-E481-7EF0-E9D87BABF1DF}"/>
              </a:ext>
            </a:extLst>
          </p:cNvPr>
          <p:cNvSpPr/>
          <p:nvPr/>
        </p:nvSpPr>
        <p:spPr>
          <a:xfrm>
            <a:off x="6729561" y="3015166"/>
            <a:ext cx="2655971" cy="759373"/>
          </a:xfrm>
          <a:prstGeom prst="rect">
            <a:avLst/>
          </a:prstGeom>
          <a:noFill/>
          <a:ln/>
        </p:spPr>
        <p:txBody>
          <a:bodyPr wrap="square" lIns="508" tIns="508" rIns="508" bIns="508" rtlCol="0" anchor="ctr">
            <a:noAutofit/>
          </a:bodyPr>
          <a:lstStyle/>
          <a:p>
            <a:pPr marL="0" indent="0" algn="ctr">
              <a:buNone/>
            </a:pPr>
            <a:r>
              <a:rPr lang="en-US" b="1" dirty="0">
                <a:solidFill>
                  <a:schemeClr val="accent2"/>
                </a:solidFill>
                <a:latin typeface="Aptos" panose="020B0004020202020204" pitchFamily="34" charset="0"/>
              </a:rPr>
              <a:t>Stata assembles the report</a:t>
            </a:r>
          </a:p>
          <a:p>
            <a:pPr marL="102870" algn="ctr"/>
            <a:r>
              <a:rPr lang="en-US" sz="1600" dirty="0">
                <a:solidFill>
                  <a:schemeClr val="accent2"/>
                </a:solidFill>
                <a:latin typeface="Aptos" panose="020B0004020202020204" pitchFamily="34" charset="0"/>
              </a:rPr>
              <a:t>adds headings • inserts figures</a:t>
            </a:r>
          </a:p>
          <a:p>
            <a:pPr marL="102870" algn="ctr"/>
            <a:r>
              <a:rPr lang="en-US" sz="1600" dirty="0">
                <a:solidFill>
                  <a:schemeClr val="accent2"/>
                </a:solidFill>
                <a:latin typeface="Aptos" panose="020B0004020202020204" pitchFamily="34" charset="0"/>
              </a:rPr>
              <a:t>preserves image proportions</a:t>
            </a:r>
          </a:p>
        </p:txBody>
      </p:sp>
      <p:sp>
        <p:nvSpPr>
          <p:cNvPr id="18" name="Shape 21">
            <a:extLst>
              <a:ext uri="{FF2B5EF4-FFF2-40B4-BE49-F238E27FC236}">
                <a16:creationId xmlns:a16="http://schemas.microsoft.com/office/drawing/2014/main" id="{B7566A24-BF5B-86B0-0D5D-FA9E797B5CA9}"/>
              </a:ext>
            </a:extLst>
          </p:cNvPr>
          <p:cNvSpPr/>
          <p:nvPr/>
        </p:nvSpPr>
        <p:spPr>
          <a:xfrm>
            <a:off x="9789046" y="2661392"/>
            <a:ext cx="1898861" cy="1424386"/>
          </a:xfrm>
          <a:prstGeom prst="roundRect">
            <a:avLst>
              <a:gd name="adj" fmla="val 10526"/>
            </a:avLst>
          </a:prstGeom>
          <a:solidFill>
            <a:srgbClr val="EBF6EC"/>
          </a:solidFill>
          <a:ln w="15240">
            <a:solidFill>
              <a:srgbClr val="2E7D32"/>
            </a:solidFill>
            <a:prstDash val="solid"/>
          </a:ln>
        </p:spPr>
        <p:txBody>
          <a:bodyPr anchor="t"/>
          <a:lstStyle/>
          <a:p>
            <a:pPr marL="0" indent="0" algn="ctr">
              <a:buNone/>
            </a:pPr>
            <a:endParaRPr lang="en-US" b="1" dirty="0">
              <a:solidFill>
                <a:srgbClr val="2E7D32"/>
              </a:solidFill>
              <a:latin typeface="Aptos" panose="020B0004020202020204" pitchFamily="34" charset="0"/>
            </a:endParaRPr>
          </a:p>
          <a:p>
            <a:pPr marL="0" indent="0" algn="ctr">
              <a:buNone/>
            </a:pPr>
            <a:r>
              <a:rPr lang="en-US" b="1" dirty="0">
                <a:solidFill>
                  <a:srgbClr val="2E7D32"/>
                </a:solidFill>
                <a:latin typeface="Aptos" panose="020B0004020202020204" pitchFamily="34" charset="0"/>
              </a:rPr>
              <a:t>Word report</a:t>
            </a:r>
          </a:p>
        </p:txBody>
      </p:sp>
      <p:sp>
        <p:nvSpPr>
          <p:cNvPr id="19" name="Shape 23">
            <a:extLst>
              <a:ext uri="{FF2B5EF4-FFF2-40B4-BE49-F238E27FC236}">
                <a16:creationId xmlns:a16="http://schemas.microsoft.com/office/drawing/2014/main" id="{514970FA-B40C-432D-0974-DB65F3DE4947}"/>
              </a:ext>
            </a:extLst>
          </p:cNvPr>
          <p:cNvSpPr/>
          <p:nvPr/>
        </p:nvSpPr>
        <p:spPr>
          <a:xfrm>
            <a:off x="6355875" y="3456286"/>
            <a:ext cx="365160" cy="0"/>
          </a:xfrm>
          <a:prstGeom prst="line">
            <a:avLst/>
          </a:prstGeom>
          <a:noFill/>
          <a:ln w="17780">
            <a:solidFill>
              <a:schemeClr val="tx2">
                <a:lumMod val="75000"/>
              </a:schemeClr>
            </a:solidFill>
            <a:prstDash val="solid"/>
            <a:headEnd type="none"/>
            <a:tailEnd type="triangle"/>
          </a:ln>
        </p:spPr>
        <p:txBody>
          <a:bodyPr/>
          <a:lstStyle/>
          <a:p>
            <a:endParaRPr lang="en-US"/>
          </a:p>
        </p:txBody>
      </p:sp>
      <p:sp>
        <p:nvSpPr>
          <p:cNvPr id="20" name="Shape 23">
            <a:extLst>
              <a:ext uri="{FF2B5EF4-FFF2-40B4-BE49-F238E27FC236}">
                <a16:creationId xmlns:a16="http://schemas.microsoft.com/office/drawing/2014/main" id="{42860284-8BEB-0A9E-16F7-F948CE2EA357}"/>
              </a:ext>
            </a:extLst>
          </p:cNvPr>
          <p:cNvSpPr/>
          <p:nvPr/>
        </p:nvSpPr>
        <p:spPr>
          <a:xfrm>
            <a:off x="9422294" y="3342069"/>
            <a:ext cx="365160" cy="0"/>
          </a:xfrm>
          <a:prstGeom prst="line">
            <a:avLst/>
          </a:prstGeom>
          <a:noFill/>
          <a:ln w="17780">
            <a:solidFill>
              <a:schemeClr val="tx2">
                <a:lumMod val="75000"/>
              </a:schemeClr>
            </a:solidFill>
            <a:prstDash val="solid"/>
            <a:headEnd type="none"/>
            <a:tailEnd type="triangle"/>
          </a:ln>
        </p:spPr>
        <p:txBody>
          <a:bodyPr/>
          <a:lstStyle/>
          <a:p>
            <a:endParaRPr lang="en-US"/>
          </a:p>
        </p:txBody>
      </p:sp>
      <p:sp>
        <p:nvSpPr>
          <p:cNvPr id="21" name="Text 28">
            <a:extLst>
              <a:ext uri="{FF2B5EF4-FFF2-40B4-BE49-F238E27FC236}">
                <a16:creationId xmlns:a16="http://schemas.microsoft.com/office/drawing/2014/main" id="{50301C1D-D645-9E29-20EB-D9E8CEC3DCBB}"/>
              </a:ext>
            </a:extLst>
          </p:cNvPr>
          <p:cNvSpPr/>
          <p:nvPr/>
        </p:nvSpPr>
        <p:spPr>
          <a:xfrm>
            <a:off x="5655279" y="5133800"/>
            <a:ext cx="6185686" cy="640080"/>
          </a:xfrm>
          <a:prstGeom prst="rect">
            <a:avLst/>
          </a:prstGeom>
          <a:noFill/>
          <a:ln/>
        </p:spPr>
        <p:txBody>
          <a:bodyPr wrap="square" lIns="635" tIns="635" rIns="635" bIns="635" rtlCol="0" anchor="t">
            <a:normAutofit lnSpcReduction="10000"/>
          </a:bodyPr>
          <a:lstStyle/>
          <a:p>
            <a:pPr marL="342900" indent="-342900">
              <a:buClr>
                <a:srgbClr val="002060"/>
              </a:buClr>
              <a:buFont typeface="Arial" panose="020B0604020202020204" pitchFamily="34" charset="0"/>
              <a:buChar char="•"/>
            </a:pPr>
            <a:r>
              <a:rPr lang="en-US" sz="2200" dirty="0">
                <a:solidFill>
                  <a:srgbClr val="002060"/>
                </a:solidFill>
                <a:latin typeface="Aptos" pitchFamily="34" charset="0"/>
              </a:rPr>
              <a:t>Order comes from the plotting instruction file.</a:t>
            </a:r>
          </a:p>
          <a:p>
            <a:pPr marL="342900" indent="-342900">
              <a:buClr>
                <a:srgbClr val="002060"/>
              </a:buClr>
              <a:buFont typeface="Arial" panose="020B0604020202020204" pitchFamily="34" charset="0"/>
              <a:buChar char="•"/>
            </a:pPr>
            <a:r>
              <a:rPr lang="en-US" sz="2200" dirty="0">
                <a:solidFill>
                  <a:srgbClr val="002060"/>
                </a:solidFill>
                <a:latin typeface="Aptos" pitchFamily="34" charset="0"/>
              </a:rPr>
              <a:t>Image dimensions come from the plot log.</a:t>
            </a:r>
            <a:endParaRPr lang="en-US" sz="2200" dirty="0">
              <a:solidFill>
                <a:srgbClr val="002060"/>
              </a:solidFill>
            </a:endParaRPr>
          </a:p>
        </p:txBody>
      </p:sp>
      <p:sp>
        <p:nvSpPr>
          <p:cNvPr id="22" name="TextBox 21">
            <a:extLst>
              <a:ext uri="{FF2B5EF4-FFF2-40B4-BE49-F238E27FC236}">
                <a16:creationId xmlns:a16="http://schemas.microsoft.com/office/drawing/2014/main" id="{8CA5E573-EE21-20A7-1B2B-EE4FE989F627}"/>
              </a:ext>
            </a:extLst>
          </p:cNvPr>
          <p:cNvSpPr txBox="1"/>
          <p:nvPr/>
        </p:nvSpPr>
        <p:spPr>
          <a:xfrm>
            <a:off x="5980176" y="1875019"/>
            <a:ext cx="2583410" cy="400110"/>
          </a:xfrm>
          <a:prstGeom prst="rect">
            <a:avLst/>
          </a:prstGeom>
          <a:noFill/>
        </p:spPr>
        <p:txBody>
          <a:bodyPr wrap="square" rtlCol="0">
            <a:spAutoFit/>
          </a:bodyPr>
          <a:lstStyle/>
          <a:p>
            <a:r>
              <a:rPr lang="en-US" sz="2000" b="1" dirty="0"/>
              <a:t>5_make_report.do</a:t>
            </a:r>
          </a:p>
        </p:txBody>
      </p:sp>
      <p:pic>
        <p:nvPicPr>
          <p:cNvPr id="23" name="Picture 22">
            <a:extLst>
              <a:ext uri="{FF2B5EF4-FFF2-40B4-BE49-F238E27FC236}">
                <a16:creationId xmlns:a16="http://schemas.microsoft.com/office/drawing/2014/main" id="{5A389B1A-826B-9088-7CD5-554ADD9A8216}"/>
              </a:ext>
            </a:extLst>
          </p:cNvPr>
          <p:cNvPicPr>
            <a:picLocks noChangeAspect="1"/>
          </p:cNvPicPr>
          <p:nvPr/>
        </p:nvPicPr>
        <p:blipFill>
          <a:blip r:embed="rId3"/>
          <a:stretch>
            <a:fillRect/>
          </a:stretch>
        </p:blipFill>
        <p:spPr>
          <a:xfrm>
            <a:off x="898805" y="2190983"/>
            <a:ext cx="1981200" cy="304800"/>
          </a:xfrm>
          <a:prstGeom prst="rect">
            <a:avLst/>
          </a:prstGeom>
        </p:spPr>
      </p:pic>
      <p:pic>
        <p:nvPicPr>
          <p:cNvPr id="24" name="Picture 23">
            <a:extLst>
              <a:ext uri="{FF2B5EF4-FFF2-40B4-BE49-F238E27FC236}">
                <a16:creationId xmlns:a16="http://schemas.microsoft.com/office/drawing/2014/main" id="{F93FC3AA-1A01-4064-92B2-C18155AA7091}"/>
              </a:ext>
            </a:extLst>
          </p:cNvPr>
          <p:cNvPicPr>
            <a:picLocks noChangeAspect="1"/>
          </p:cNvPicPr>
          <p:nvPr/>
        </p:nvPicPr>
        <p:blipFill>
          <a:blip r:embed="rId4"/>
          <a:stretch>
            <a:fillRect/>
          </a:stretch>
        </p:blipFill>
        <p:spPr>
          <a:xfrm>
            <a:off x="1300975" y="3351814"/>
            <a:ext cx="1358900" cy="279400"/>
          </a:xfrm>
          <a:prstGeom prst="rect">
            <a:avLst/>
          </a:prstGeom>
        </p:spPr>
      </p:pic>
      <p:pic>
        <p:nvPicPr>
          <p:cNvPr id="25" name="Picture 24">
            <a:extLst>
              <a:ext uri="{FF2B5EF4-FFF2-40B4-BE49-F238E27FC236}">
                <a16:creationId xmlns:a16="http://schemas.microsoft.com/office/drawing/2014/main" id="{B8D80ABB-93DC-EEB3-360F-E9A52288D426}"/>
              </a:ext>
            </a:extLst>
          </p:cNvPr>
          <p:cNvPicPr>
            <a:picLocks noChangeAspect="1"/>
          </p:cNvPicPr>
          <p:nvPr/>
        </p:nvPicPr>
        <p:blipFill>
          <a:blip r:embed="rId5"/>
          <a:srcRect t="7597" r="10834" b="66818"/>
          <a:stretch>
            <a:fillRect/>
          </a:stretch>
        </p:blipFill>
        <p:spPr>
          <a:xfrm>
            <a:off x="1346271" y="4513385"/>
            <a:ext cx="1268307" cy="276185"/>
          </a:xfrm>
          <a:prstGeom prst="rect">
            <a:avLst/>
          </a:prstGeom>
        </p:spPr>
      </p:pic>
      <p:pic>
        <p:nvPicPr>
          <p:cNvPr id="26" name="Picture 25">
            <a:extLst>
              <a:ext uri="{FF2B5EF4-FFF2-40B4-BE49-F238E27FC236}">
                <a16:creationId xmlns:a16="http://schemas.microsoft.com/office/drawing/2014/main" id="{336DF4FA-AE5C-846B-DFDE-4433A4E865DD}"/>
              </a:ext>
            </a:extLst>
          </p:cNvPr>
          <p:cNvPicPr>
            <a:picLocks noChangeAspect="1"/>
          </p:cNvPicPr>
          <p:nvPr/>
        </p:nvPicPr>
        <p:blipFill>
          <a:blip r:embed="rId6"/>
          <a:srcRect l="2957" t="19235" r="12473" b="19303"/>
          <a:stretch>
            <a:fillRect/>
          </a:stretch>
        </p:blipFill>
        <p:spPr>
          <a:xfrm>
            <a:off x="9800563" y="3556602"/>
            <a:ext cx="1750693" cy="234170"/>
          </a:xfrm>
          <a:prstGeom prst="rect">
            <a:avLst/>
          </a:prstGeom>
        </p:spPr>
      </p:pic>
    </p:spTree>
    <p:extLst>
      <p:ext uri="{BB962C8B-B14F-4D97-AF65-F5344CB8AC3E}">
        <p14:creationId xmlns:p14="http://schemas.microsoft.com/office/powerpoint/2010/main" val="3929995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F8F5F-69DF-E687-DBEB-7953723FD8B1}"/>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D1F5C1A6-FB55-1EFF-E1A6-24EC4698C7E2}"/>
              </a:ext>
            </a:extLst>
          </p:cNvPr>
          <p:cNvSpPr>
            <a:spLocks noGrp="1"/>
          </p:cNvSpPr>
          <p:nvPr>
            <p:ph type="title"/>
          </p:nvPr>
        </p:nvSpPr>
        <p:spPr>
          <a:xfrm>
            <a:off x="898805" y="58998"/>
            <a:ext cx="10515600" cy="1001419"/>
          </a:xfrm>
        </p:spPr>
        <p:txBody>
          <a:bodyPr>
            <a:normAutofit/>
          </a:bodyPr>
          <a:lstStyle/>
          <a:p>
            <a:r>
              <a:rPr lang="en-US" sz="3200" dirty="0">
                <a:solidFill>
                  <a:srgbClr val="00274C"/>
                </a:solidFill>
              </a:rPr>
              <a:t>From Survey Data to Final Report</a:t>
            </a:r>
          </a:p>
        </p:txBody>
      </p:sp>
      <p:sp>
        <p:nvSpPr>
          <p:cNvPr id="4" name="Shape 2">
            <a:extLst>
              <a:ext uri="{FF2B5EF4-FFF2-40B4-BE49-F238E27FC236}">
                <a16:creationId xmlns:a16="http://schemas.microsoft.com/office/drawing/2014/main" id="{0246FEFC-25A4-BF6D-73D0-83C12A847BEB}"/>
              </a:ext>
            </a:extLst>
          </p:cNvPr>
          <p:cNvSpPr/>
          <p:nvPr/>
        </p:nvSpPr>
        <p:spPr>
          <a:xfrm>
            <a:off x="330661" y="1750596"/>
            <a:ext cx="2120372" cy="453987"/>
          </a:xfrm>
          <a:prstGeom prst="roundRect">
            <a:avLst>
              <a:gd name="adj" fmla="val 10000"/>
            </a:avLst>
          </a:prstGeom>
          <a:solidFill>
            <a:srgbClr val="F2F6F9"/>
          </a:solidFill>
          <a:ln/>
        </p:spPr>
        <p:txBody>
          <a:bodyPr/>
          <a:lstStyle/>
          <a:p>
            <a:pPr>
              <a:buClrTx/>
              <a:buFontTx/>
              <a:buNone/>
            </a:pPr>
            <a:endParaRPr lang="en-US" sz="2000" kern="1200">
              <a:solidFill>
                <a:prstClr val="black"/>
              </a:solidFill>
              <a:latin typeface="Aptos" panose="020B0004020202020204" pitchFamily="34" charset="0"/>
              <a:ea typeface="+mn-ea"/>
              <a:cs typeface="+mn-cs"/>
            </a:endParaRPr>
          </a:p>
        </p:txBody>
      </p:sp>
      <p:sp>
        <p:nvSpPr>
          <p:cNvPr id="5" name="Text 3">
            <a:extLst>
              <a:ext uri="{FF2B5EF4-FFF2-40B4-BE49-F238E27FC236}">
                <a16:creationId xmlns:a16="http://schemas.microsoft.com/office/drawing/2014/main" id="{233B8976-CCBF-C630-C731-91E203AF9BD8}"/>
              </a:ext>
            </a:extLst>
          </p:cNvPr>
          <p:cNvSpPr txBox="1"/>
          <p:nvPr/>
        </p:nvSpPr>
        <p:spPr>
          <a:xfrm>
            <a:off x="322895" y="1750596"/>
            <a:ext cx="2120372" cy="453987"/>
          </a:xfrm>
          <a:prstGeom prst="rect">
            <a:avLst/>
          </a:prstGeom>
          <a:noFill/>
          <a:ln/>
        </p:spPr>
        <p:txBody>
          <a:bodyPr wrap="square" lIns="0" tIns="0" rIns="0" bIns="0" rtlCol="0" anchor="ctr"/>
          <a:lstStyle/>
          <a:p>
            <a:pPr algn="ctr">
              <a:buClrTx/>
              <a:buFontTx/>
              <a:buNone/>
            </a:pPr>
            <a:r>
              <a:rPr lang="en-US" sz="2000" b="1" kern="1200" dirty="0">
                <a:solidFill>
                  <a:srgbClr val="1F4E66"/>
                </a:solidFill>
                <a:latin typeface="Aptos" panose="020B0004020202020204" pitchFamily="34" charset="0"/>
                <a:ea typeface="Calibri" pitchFamily="34" charset="-122"/>
                <a:cs typeface="Calibri" pitchFamily="34" charset="-120"/>
              </a:rPr>
              <a:t>1_download.do</a:t>
            </a:r>
            <a:endParaRPr lang="en-US" sz="2000" kern="1200" dirty="0">
              <a:solidFill>
                <a:prstClr val="black"/>
              </a:solidFill>
              <a:latin typeface="Aptos" panose="020B0004020202020204" pitchFamily="34" charset="0"/>
              <a:ea typeface="+mn-ea"/>
              <a:cs typeface="+mn-cs"/>
            </a:endParaRPr>
          </a:p>
        </p:txBody>
      </p:sp>
      <p:sp>
        <p:nvSpPr>
          <p:cNvPr id="6" name="Shape 5">
            <a:extLst>
              <a:ext uri="{FF2B5EF4-FFF2-40B4-BE49-F238E27FC236}">
                <a16:creationId xmlns:a16="http://schemas.microsoft.com/office/drawing/2014/main" id="{AD501E90-FCA5-9864-8E09-CF101764334C}"/>
              </a:ext>
            </a:extLst>
          </p:cNvPr>
          <p:cNvSpPr/>
          <p:nvPr/>
        </p:nvSpPr>
        <p:spPr>
          <a:xfrm>
            <a:off x="330661" y="2636872"/>
            <a:ext cx="2120372" cy="453987"/>
          </a:xfrm>
          <a:prstGeom prst="roundRect">
            <a:avLst>
              <a:gd name="adj" fmla="val 10000"/>
            </a:avLst>
          </a:prstGeom>
          <a:solidFill>
            <a:srgbClr val="F2F6F9"/>
          </a:solidFill>
          <a:ln/>
        </p:spPr>
        <p:txBody>
          <a:bodyPr/>
          <a:lstStyle/>
          <a:p>
            <a:pPr>
              <a:buClrTx/>
              <a:buFontTx/>
              <a:buNone/>
            </a:pPr>
            <a:endParaRPr lang="en-US" sz="2000" kern="1200">
              <a:solidFill>
                <a:prstClr val="black"/>
              </a:solidFill>
              <a:latin typeface="Aptos" panose="020B0004020202020204" pitchFamily="34" charset="0"/>
              <a:ea typeface="+mn-ea"/>
              <a:cs typeface="+mn-cs"/>
            </a:endParaRPr>
          </a:p>
        </p:txBody>
      </p:sp>
      <p:sp>
        <p:nvSpPr>
          <p:cNvPr id="7" name="Text 6">
            <a:extLst>
              <a:ext uri="{FF2B5EF4-FFF2-40B4-BE49-F238E27FC236}">
                <a16:creationId xmlns:a16="http://schemas.microsoft.com/office/drawing/2014/main" id="{07FE0EFC-9A76-3F83-A9D8-6E5B3C853E2B}"/>
              </a:ext>
            </a:extLst>
          </p:cNvPr>
          <p:cNvSpPr txBox="1"/>
          <p:nvPr/>
        </p:nvSpPr>
        <p:spPr>
          <a:xfrm>
            <a:off x="322895" y="2631182"/>
            <a:ext cx="2120372" cy="453987"/>
          </a:xfrm>
          <a:prstGeom prst="rect">
            <a:avLst/>
          </a:prstGeom>
          <a:noFill/>
          <a:ln/>
        </p:spPr>
        <p:txBody>
          <a:bodyPr wrap="square" lIns="0" tIns="0" rIns="0" bIns="0" rtlCol="0" anchor="ctr"/>
          <a:lstStyle/>
          <a:p>
            <a:pPr algn="ctr">
              <a:buClrTx/>
              <a:buFontTx/>
              <a:buNone/>
            </a:pPr>
            <a:r>
              <a:rPr lang="en-US" sz="2000" b="1" kern="1200" dirty="0">
                <a:solidFill>
                  <a:srgbClr val="1F4E66"/>
                </a:solidFill>
                <a:latin typeface="Aptos" panose="020B0004020202020204" pitchFamily="34" charset="0"/>
                <a:ea typeface="Calibri" pitchFamily="34" charset="-122"/>
                <a:cs typeface="Calibri" pitchFamily="34" charset="-120"/>
              </a:rPr>
              <a:t>2_clean.do</a:t>
            </a:r>
            <a:endParaRPr lang="en-US" sz="2000" kern="1200" dirty="0">
              <a:solidFill>
                <a:prstClr val="black"/>
              </a:solidFill>
              <a:latin typeface="Aptos" panose="020B0004020202020204" pitchFamily="34" charset="0"/>
              <a:ea typeface="+mn-ea"/>
              <a:cs typeface="+mn-cs"/>
            </a:endParaRPr>
          </a:p>
        </p:txBody>
      </p:sp>
      <p:sp>
        <p:nvSpPr>
          <p:cNvPr id="8" name="Shape 5">
            <a:extLst>
              <a:ext uri="{FF2B5EF4-FFF2-40B4-BE49-F238E27FC236}">
                <a16:creationId xmlns:a16="http://schemas.microsoft.com/office/drawing/2014/main" id="{0A85C771-9BC4-F838-DD67-46D2ECD7E25B}"/>
              </a:ext>
            </a:extLst>
          </p:cNvPr>
          <p:cNvSpPr/>
          <p:nvPr/>
        </p:nvSpPr>
        <p:spPr>
          <a:xfrm>
            <a:off x="330661" y="3494333"/>
            <a:ext cx="2120372" cy="453987"/>
          </a:xfrm>
          <a:prstGeom prst="roundRect">
            <a:avLst>
              <a:gd name="adj" fmla="val 10000"/>
            </a:avLst>
          </a:prstGeom>
          <a:solidFill>
            <a:srgbClr val="F2F6F9"/>
          </a:solidFill>
          <a:ln/>
        </p:spPr>
        <p:txBody>
          <a:bodyPr/>
          <a:lstStyle/>
          <a:p>
            <a:pPr>
              <a:buClrTx/>
              <a:buFontTx/>
              <a:buNone/>
            </a:pPr>
            <a:endParaRPr lang="en-US" sz="2000" kern="1200">
              <a:solidFill>
                <a:prstClr val="black"/>
              </a:solidFill>
              <a:latin typeface="Aptos" panose="020B0004020202020204" pitchFamily="34" charset="0"/>
              <a:ea typeface="+mn-ea"/>
              <a:cs typeface="+mn-cs"/>
            </a:endParaRPr>
          </a:p>
        </p:txBody>
      </p:sp>
      <p:sp>
        <p:nvSpPr>
          <p:cNvPr id="9" name="Text 6">
            <a:extLst>
              <a:ext uri="{FF2B5EF4-FFF2-40B4-BE49-F238E27FC236}">
                <a16:creationId xmlns:a16="http://schemas.microsoft.com/office/drawing/2014/main" id="{0526720E-184D-E961-5CC8-77B32CC05C37}"/>
              </a:ext>
            </a:extLst>
          </p:cNvPr>
          <p:cNvSpPr txBox="1"/>
          <p:nvPr/>
        </p:nvSpPr>
        <p:spPr>
          <a:xfrm>
            <a:off x="322895" y="3488643"/>
            <a:ext cx="2120372" cy="453987"/>
          </a:xfrm>
          <a:prstGeom prst="rect">
            <a:avLst/>
          </a:prstGeom>
          <a:noFill/>
          <a:ln/>
        </p:spPr>
        <p:txBody>
          <a:bodyPr wrap="square" lIns="0" tIns="0" rIns="0" bIns="0" rtlCol="0" anchor="ctr"/>
          <a:lstStyle/>
          <a:p>
            <a:pPr algn="ctr">
              <a:buClrTx/>
              <a:buFontTx/>
              <a:buNone/>
            </a:pPr>
            <a:r>
              <a:rPr lang="en-US" sz="2000" b="1" kern="1200" dirty="0">
                <a:solidFill>
                  <a:srgbClr val="1F4E66"/>
                </a:solidFill>
                <a:latin typeface="Aptos" panose="020B0004020202020204" pitchFamily="34" charset="0"/>
                <a:ea typeface="Calibri" pitchFamily="34" charset="-122"/>
                <a:cs typeface="Calibri" pitchFamily="34" charset="-120"/>
              </a:rPr>
              <a:t>3_label.do</a:t>
            </a:r>
            <a:endParaRPr lang="en-US" sz="2000" kern="1200" dirty="0">
              <a:solidFill>
                <a:prstClr val="black"/>
              </a:solidFill>
              <a:latin typeface="Aptos" panose="020B0004020202020204" pitchFamily="34" charset="0"/>
              <a:ea typeface="+mn-ea"/>
              <a:cs typeface="+mn-cs"/>
            </a:endParaRPr>
          </a:p>
        </p:txBody>
      </p:sp>
      <p:sp>
        <p:nvSpPr>
          <p:cNvPr id="10" name="Shape 5">
            <a:extLst>
              <a:ext uri="{FF2B5EF4-FFF2-40B4-BE49-F238E27FC236}">
                <a16:creationId xmlns:a16="http://schemas.microsoft.com/office/drawing/2014/main" id="{55AB1BE4-7192-C434-F0E6-7E55216D7181}"/>
              </a:ext>
            </a:extLst>
          </p:cNvPr>
          <p:cNvSpPr/>
          <p:nvPr/>
        </p:nvSpPr>
        <p:spPr>
          <a:xfrm>
            <a:off x="338427" y="4311598"/>
            <a:ext cx="2120372" cy="453987"/>
          </a:xfrm>
          <a:prstGeom prst="roundRect">
            <a:avLst>
              <a:gd name="adj" fmla="val 10000"/>
            </a:avLst>
          </a:prstGeom>
          <a:solidFill>
            <a:srgbClr val="F2F6F9"/>
          </a:solidFill>
          <a:ln/>
        </p:spPr>
        <p:txBody>
          <a:bodyPr/>
          <a:lstStyle/>
          <a:p>
            <a:pPr>
              <a:buClrTx/>
              <a:buFontTx/>
              <a:buNone/>
            </a:pPr>
            <a:endParaRPr lang="en-US" sz="2000" kern="1200">
              <a:solidFill>
                <a:prstClr val="black"/>
              </a:solidFill>
              <a:latin typeface="Aptos" panose="020B0004020202020204" pitchFamily="34" charset="0"/>
              <a:ea typeface="+mn-ea"/>
              <a:cs typeface="+mn-cs"/>
            </a:endParaRPr>
          </a:p>
        </p:txBody>
      </p:sp>
      <p:sp>
        <p:nvSpPr>
          <p:cNvPr id="11" name="Text 6">
            <a:extLst>
              <a:ext uri="{FF2B5EF4-FFF2-40B4-BE49-F238E27FC236}">
                <a16:creationId xmlns:a16="http://schemas.microsoft.com/office/drawing/2014/main" id="{AFB22545-7802-51C2-7072-BBDB09F8CA65}"/>
              </a:ext>
            </a:extLst>
          </p:cNvPr>
          <p:cNvSpPr txBox="1"/>
          <p:nvPr/>
        </p:nvSpPr>
        <p:spPr>
          <a:xfrm>
            <a:off x="330661" y="4305908"/>
            <a:ext cx="2120372" cy="453987"/>
          </a:xfrm>
          <a:prstGeom prst="rect">
            <a:avLst/>
          </a:prstGeom>
          <a:noFill/>
          <a:ln/>
        </p:spPr>
        <p:txBody>
          <a:bodyPr wrap="square" lIns="0" tIns="0" rIns="0" bIns="0" rtlCol="0" anchor="ctr"/>
          <a:lstStyle/>
          <a:p>
            <a:pPr algn="ctr">
              <a:buClrTx/>
              <a:buFontTx/>
              <a:buNone/>
            </a:pPr>
            <a:r>
              <a:rPr lang="en-US" sz="2000" b="1" kern="1200" dirty="0">
                <a:solidFill>
                  <a:srgbClr val="1F4E66"/>
                </a:solidFill>
                <a:latin typeface="Aptos" panose="020B0004020202020204" pitchFamily="34" charset="0"/>
                <a:ea typeface="Calibri" pitchFamily="34" charset="-122"/>
                <a:cs typeface="Calibri" pitchFamily="34" charset="-120"/>
              </a:rPr>
              <a:t>4_make_plots.do</a:t>
            </a:r>
            <a:endParaRPr lang="en-US" sz="2000" kern="1200" dirty="0">
              <a:solidFill>
                <a:prstClr val="black"/>
              </a:solidFill>
              <a:latin typeface="Aptos" panose="020B0004020202020204" pitchFamily="34" charset="0"/>
              <a:ea typeface="+mn-ea"/>
              <a:cs typeface="+mn-cs"/>
            </a:endParaRPr>
          </a:p>
        </p:txBody>
      </p:sp>
      <p:sp>
        <p:nvSpPr>
          <p:cNvPr id="12" name="Shape 5">
            <a:extLst>
              <a:ext uri="{FF2B5EF4-FFF2-40B4-BE49-F238E27FC236}">
                <a16:creationId xmlns:a16="http://schemas.microsoft.com/office/drawing/2014/main" id="{49224D41-2471-E6F7-C99B-14459CE3F9C7}"/>
              </a:ext>
            </a:extLst>
          </p:cNvPr>
          <p:cNvSpPr/>
          <p:nvPr/>
        </p:nvSpPr>
        <p:spPr>
          <a:xfrm>
            <a:off x="338427" y="5223225"/>
            <a:ext cx="2120372" cy="453987"/>
          </a:xfrm>
          <a:prstGeom prst="roundRect">
            <a:avLst>
              <a:gd name="adj" fmla="val 10000"/>
            </a:avLst>
          </a:prstGeom>
          <a:solidFill>
            <a:srgbClr val="F2F6F9"/>
          </a:solidFill>
          <a:ln/>
        </p:spPr>
        <p:txBody>
          <a:bodyPr/>
          <a:lstStyle/>
          <a:p>
            <a:pPr>
              <a:buClrTx/>
              <a:buFontTx/>
              <a:buNone/>
            </a:pPr>
            <a:endParaRPr lang="en-US" sz="2000" kern="1200">
              <a:solidFill>
                <a:prstClr val="black"/>
              </a:solidFill>
              <a:latin typeface="Aptos" panose="020B0004020202020204" pitchFamily="34" charset="0"/>
              <a:ea typeface="+mn-ea"/>
              <a:cs typeface="+mn-cs"/>
            </a:endParaRPr>
          </a:p>
        </p:txBody>
      </p:sp>
      <p:sp>
        <p:nvSpPr>
          <p:cNvPr id="13" name="Text 6">
            <a:extLst>
              <a:ext uri="{FF2B5EF4-FFF2-40B4-BE49-F238E27FC236}">
                <a16:creationId xmlns:a16="http://schemas.microsoft.com/office/drawing/2014/main" id="{A45C124B-75EB-D25E-E14C-9B660D899031}"/>
              </a:ext>
            </a:extLst>
          </p:cNvPr>
          <p:cNvSpPr txBox="1"/>
          <p:nvPr/>
        </p:nvSpPr>
        <p:spPr>
          <a:xfrm>
            <a:off x="330661" y="5217535"/>
            <a:ext cx="2120372" cy="453987"/>
          </a:xfrm>
          <a:prstGeom prst="rect">
            <a:avLst/>
          </a:prstGeom>
          <a:noFill/>
          <a:ln/>
        </p:spPr>
        <p:txBody>
          <a:bodyPr wrap="square" lIns="0" tIns="0" rIns="0" bIns="0" rtlCol="0" anchor="ctr"/>
          <a:lstStyle/>
          <a:p>
            <a:pPr algn="ctr">
              <a:buClrTx/>
              <a:buFontTx/>
              <a:buNone/>
            </a:pPr>
            <a:r>
              <a:rPr lang="en-US" sz="2000" b="1" kern="1200" dirty="0">
                <a:solidFill>
                  <a:srgbClr val="1F4E66"/>
                </a:solidFill>
                <a:latin typeface="Aptos" panose="020B0004020202020204" pitchFamily="34" charset="0"/>
                <a:ea typeface="Calibri" pitchFamily="34" charset="-122"/>
                <a:cs typeface="Calibri" pitchFamily="34" charset="-120"/>
              </a:rPr>
              <a:t>5_make_report.do</a:t>
            </a:r>
            <a:endParaRPr lang="en-US" sz="2000" kern="1200" dirty="0">
              <a:solidFill>
                <a:prstClr val="black"/>
              </a:solidFill>
              <a:latin typeface="Aptos" panose="020B0004020202020204" pitchFamily="34" charset="0"/>
              <a:ea typeface="+mn-ea"/>
              <a:cs typeface="+mn-cs"/>
            </a:endParaRPr>
          </a:p>
        </p:txBody>
      </p:sp>
      <p:cxnSp>
        <p:nvCxnSpPr>
          <p:cNvPr id="14" name="Straight Arrow Connector 13">
            <a:extLst>
              <a:ext uri="{FF2B5EF4-FFF2-40B4-BE49-F238E27FC236}">
                <a16:creationId xmlns:a16="http://schemas.microsoft.com/office/drawing/2014/main" id="{F9B5B399-B778-D005-3566-B73666CE9106}"/>
              </a:ext>
            </a:extLst>
          </p:cNvPr>
          <p:cNvCxnSpPr>
            <a:stCxn id="5" idx="2"/>
            <a:endCxn id="7" idx="0"/>
          </p:cNvCxnSpPr>
          <p:nvPr/>
        </p:nvCxnSpPr>
        <p:spPr>
          <a:xfrm>
            <a:off x="1383081" y="2204583"/>
            <a:ext cx="0" cy="426599"/>
          </a:xfrm>
          <a:prstGeom prst="straightConnector1">
            <a:avLst/>
          </a:prstGeom>
          <a:ln w="28575">
            <a:tailEnd type="triangle"/>
          </a:ln>
        </p:spPr>
        <p:style>
          <a:lnRef idx="1">
            <a:schemeClr val="accent3"/>
          </a:lnRef>
          <a:fillRef idx="0">
            <a:schemeClr val="accent3"/>
          </a:fillRef>
          <a:effectRef idx="0">
            <a:schemeClr val="accent3"/>
          </a:effectRef>
          <a:fontRef idx="minor">
            <a:schemeClr val="tx1"/>
          </a:fontRef>
        </p:style>
      </p:cxnSp>
      <p:cxnSp>
        <p:nvCxnSpPr>
          <p:cNvPr id="15" name="Straight Arrow Connector 14">
            <a:extLst>
              <a:ext uri="{FF2B5EF4-FFF2-40B4-BE49-F238E27FC236}">
                <a16:creationId xmlns:a16="http://schemas.microsoft.com/office/drawing/2014/main" id="{05B0D881-3712-6E0C-DB83-8D2F47035978}"/>
              </a:ext>
            </a:extLst>
          </p:cNvPr>
          <p:cNvCxnSpPr/>
          <p:nvPr/>
        </p:nvCxnSpPr>
        <p:spPr>
          <a:xfrm>
            <a:off x="1383081" y="3085169"/>
            <a:ext cx="0" cy="426599"/>
          </a:xfrm>
          <a:prstGeom prst="straightConnector1">
            <a:avLst/>
          </a:prstGeom>
          <a:ln w="28575">
            <a:tailEnd type="triangle"/>
          </a:ln>
        </p:spPr>
        <p:style>
          <a:lnRef idx="1">
            <a:schemeClr val="accent3"/>
          </a:lnRef>
          <a:fillRef idx="0">
            <a:schemeClr val="accent3"/>
          </a:fillRef>
          <a:effectRef idx="0">
            <a:schemeClr val="accent3"/>
          </a:effectRef>
          <a:fontRef idx="minor">
            <a:schemeClr val="tx1"/>
          </a:fontRef>
        </p:style>
      </p:cxnSp>
      <p:cxnSp>
        <p:nvCxnSpPr>
          <p:cNvPr id="16" name="Straight Arrow Connector 15">
            <a:extLst>
              <a:ext uri="{FF2B5EF4-FFF2-40B4-BE49-F238E27FC236}">
                <a16:creationId xmlns:a16="http://schemas.microsoft.com/office/drawing/2014/main" id="{6514BB4B-14D9-8477-9D11-A736982B463B}"/>
              </a:ext>
            </a:extLst>
          </p:cNvPr>
          <p:cNvCxnSpPr/>
          <p:nvPr/>
        </p:nvCxnSpPr>
        <p:spPr>
          <a:xfrm>
            <a:off x="1373302" y="3916752"/>
            <a:ext cx="0" cy="426599"/>
          </a:xfrm>
          <a:prstGeom prst="straightConnector1">
            <a:avLst/>
          </a:prstGeom>
          <a:ln w="28575">
            <a:tailEnd type="triangle"/>
          </a:ln>
        </p:spPr>
        <p:style>
          <a:lnRef idx="1">
            <a:schemeClr val="accent3"/>
          </a:lnRef>
          <a:fillRef idx="0">
            <a:schemeClr val="accent3"/>
          </a:fillRef>
          <a:effectRef idx="0">
            <a:schemeClr val="accent3"/>
          </a:effectRef>
          <a:fontRef idx="minor">
            <a:schemeClr val="tx1"/>
          </a:fontRef>
        </p:style>
      </p:cxnSp>
      <p:cxnSp>
        <p:nvCxnSpPr>
          <p:cNvPr id="17" name="Straight Arrow Connector 16">
            <a:extLst>
              <a:ext uri="{FF2B5EF4-FFF2-40B4-BE49-F238E27FC236}">
                <a16:creationId xmlns:a16="http://schemas.microsoft.com/office/drawing/2014/main" id="{87142E0E-A790-C288-5648-003E223BD8CE}"/>
              </a:ext>
            </a:extLst>
          </p:cNvPr>
          <p:cNvCxnSpPr/>
          <p:nvPr/>
        </p:nvCxnSpPr>
        <p:spPr>
          <a:xfrm>
            <a:off x="1373302" y="4768523"/>
            <a:ext cx="0" cy="426599"/>
          </a:xfrm>
          <a:prstGeom prst="straightConnector1">
            <a:avLst/>
          </a:prstGeom>
          <a:ln w="28575">
            <a:tailEnd type="triangle"/>
          </a:ln>
        </p:spPr>
        <p:style>
          <a:lnRef idx="1">
            <a:schemeClr val="accent3"/>
          </a:lnRef>
          <a:fillRef idx="0">
            <a:schemeClr val="accent3"/>
          </a:fillRef>
          <a:effectRef idx="0">
            <a:schemeClr val="accent3"/>
          </a:effectRef>
          <a:fontRef idx="minor">
            <a:schemeClr val="tx1"/>
          </a:fontRef>
        </p:style>
      </p:cxnSp>
      <p:sp>
        <p:nvSpPr>
          <p:cNvPr id="19" name="Rectangle 18">
            <a:extLst>
              <a:ext uri="{FF2B5EF4-FFF2-40B4-BE49-F238E27FC236}">
                <a16:creationId xmlns:a16="http://schemas.microsoft.com/office/drawing/2014/main" id="{0CD1102A-10EF-E743-098A-54E8E31FF7A8}"/>
              </a:ext>
            </a:extLst>
          </p:cNvPr>
          <p:cNvSpPr/>
          <p:nvPr/>
        </p:nvSpPr>
        <p:spPr>
          <a:xfrm>
            <a:off x="2778374" y="840354"/>
            <a:ext cx="9111067" cy="5177292"/>
          </a:xfrm>
          <a:custGeom>
            <a:avLst/>
            <a:gdLst>
              <a:gd name="connsiteX0" fmla="*/ 0 w 9111067"/>
              <a:gd name="connsiteY0" fmla="*/ 0 h 5177292"/>
              <a:gd name="connsiteX1" fmla="*/ 660552 w 9111067"/>
              <a:gd name="connsiteY1" fmla="*/ 0 h 5177292"/>
              <a:gd name="connsiteX2" fmla="*/ 1138883 w 9111067"/>
              <a:gd name="connsiteY2" fmla="*/ 0 h 5177292"/>
              <a:gd name="connsiteX3" fmla="*/ 1708325 w 9111067"/>
              <a:gd name="connsiteY3" fmla="*/ 0 h 5177292"/>
              <a:gd name="connsiteX4" fmla="*/ 2004435 w 9111067"/>
              <a:gd name="connsiteY4" fmla="*/ 0 h 5177292"/>
              <a:gd name="connsiteX5" fmla="*/ 2573876 w 9111067"/>
              <a:gd name="connsiteY5" fmla="*/ 0 h 5177292"/>
              <a:gd name="connsiteX6" fmla="*/ 3143318 w 9111067"/>
              <a:gd name="connsiteY6" fmla="*/ 0 h 5177292"/>
              <a:gd name="connsiteX7" fmla="*/ 3530538 w 9111067"/>
              <a:gd name="connsiteY7" fmla="*/ 0 h 5177292"/>
              <a:gd name="connsiteX8" fmla="*/ 3917759 w 9111067"/>
              <a:gd name="connsiteY8" fmla="*/ 0 h 5177292"/>
              <a:gd name="connsiteX9" fmla="*/ 4578311 w 9111067"/>
              <a:gd name="connsiteY9" fmla="*/ 0 h 5177292"/>
              <a:gd name="connsiteX10" fmla="*/ 5147753 w 9111067"/>
              <a:gd name="connsiteY10" fmla="*/ 0 h 5177292"/>
              <a:gd name="connsiteX11" fmla="*/ 5808305 w 9111067"/>
              <a:gd name="connsiteY11" fmla="*/ 0 h 5177292"/>
              <a:gd name="connsiteX12" fmla="*/ 6286636 w 9111067"/>
              <a:gd name="connsiteY12" fmla="*/ 0 h 5177292"/>
              <a:gd name="connsiteX13" fmla="*/ 6947189 w 9111067"/>
              <a:gd name="connsiteY13" fmla="*/ 0 h 5177292"/>
              <a:gd name="connsiteX14" fmla="*/ 7425520 w 9111067"/>
              <a:gd name="connsiteY14" fmla="*/ 0 h 5177292"/>
              <a:gd name="connsiteX15" fmla="*/ 7721629 w 9111067"/>
              <a:gd name="connsiteY15" fmla="*/ 0 h 5177292"/>
              <a:gd name="connsiteX16" fmla="*/ 8473292 w 9111067"/>
              <a:gd name="connsiteY16" fmla="*/ 0 h 5177292"/>
              <a:gd name="connsiteX17" fmla="*/ 9111067 w 9111067"/>
              <a:gd name="connsiteY17" fmla="*/ 0 h 5177292"/>
              <a:gd name="connsiteX18" fmla="*/ 9111067 w 9111067"/>
              <a:gd name="connsiteY18" fmla="*/ 678801 h 5177292"/>
              <a:gd name="connsiteX19" fmla="*/ 9111067 w 9111067"/>
              <a:gd name="connsiteY19" fmla="*/ 1305828 h 5177292"/>
              <a:gd name="connsiteX20" fmla="*/ 9111067 w 9111067"/>
              <a:gd name="connsiteY20" fmla="*/ 1881083 h 5177292"/>
              <a:gd name="connsiteX21" fmla="*/ 9111067 w 9111067"/>
              <a:gd name="connsiteY21" fmla="*/ 2508110 h 5177292"/>
              <a:gd name="connsiteX22" fmla="*/ 9111067 w 9111067"/>
              <a:gd name="connsiteY22" fmla="*/ 2928046 h 5177292"/>
              <a:gd name="connsiteX23" fmla="*/ 9111067 w 9111067"/>
              <a:gd name="connsiteY23" fmla="*/ 3555074 h 5177292"/>
              <a:gd name="connsiteX24" fmla="*/ 9111067 w 9111067"/>
              <a:gd name="connsiteY24" fmla="*/ 4233874 h 5177292"/>
              <a:gd name="connsiteX25" fmla="*/ 9111067 w 9111067"/>
              <a:gd name="connsiteY25" fmla="*/ 4653810 h 5177292"/>
              <a:gd name="connsiteX26" fmla="*/ 9111067 w 9111067"/>
              <a:gd name="connsiteY26" fmla="*/ 5177292 h 5177292"/>
              <a:gd name="connsiteX27" fmla="*/ 8723847 w 9111067"/>
              <a:gd name="connsiteY27" fmla="*/ 5177292 h 5177292"/>
              <a:gd name="connsiteX28" fmla="*/ 8427737 w 9111067"/>
              <a:gd name="connsiteY28" fmla="*/ 5177292 h 5177292"/>
              <a:gd name="connsiteX29" fmla="*/ 7676074 w 9111067"/>
              <a:gd name="connsiteY29" fmla="*/ 5177292 h 5177292"/>
              <a:gd name="connsiteX30" fmla="*/ 7379964 w 9111067"/>
              <a:gd name="connsiteY30" fmla="*/ 5177292 h 5177292"/>
              <a:gd name="connsiteX31" fmla="*/ 6901633 w 9111067"/>
              <a:gd name="connsiteY31" fmla="*/ 5177292 h 5177292"/>
              <a:gd name="connsiteX32" fmla="*/ 6149970 w 9111067"/>
              <a:gd name="connsiteY32" fmla="*/ 5177292 h 5177292"/>
              <a:gd name="connsiteX33" fmla="*/ 5580529 w 9111067"/>
              <a:gd name="connsiteY33" fmla="*/ 5177292 h 5177292"/>
              <a:gd name="connsiteX34" fmla="*/ 4828866 w 9111067"/>
              <a:gd name="connsiteY34" fmla="*/ 5177292 h 5177292"/>
              <a:gd name="connsiteX35" fmla="*/ 4441645 w 9111067"/>
              <a:gd name="connsiteY35" fmla="*/ 5177292 h 5177292"/>
              <a:gd name="connsiteX36" fmla="*/ 3781093 w 9111067"/>
              <a:gd name="connsiteY36" fmla="*/ 5177292 h 5177292"/>
              <a:gd name="connsiteX37" fmla="*/ 3211651 w 9111067"/>
              <a:gd name="connsiteY37" fmla="*/ 5177292 h 5177292"/>
              <a:gd name="connsiteX38" fmla="*/ 2733320 w 9111067"/>
              <a:gd name="connsiteY38" fmla="*/ 5177292 h 5177292"/>
              <a:gd name="connsiteX39" fmla="*/ 2437210 w 9111067"/>
              <a:gd name="connsiteY39" fmla="*/ 5177292 h 5177292"/>
              <a:gd name="connsiteX40" fmla="*/ 1958879 w 9111067"/>
              <a:gd name="connsiteY40" fmla="*/ 5177292 h 5177292"/>
              <a:gd name="connsiteX41" fmla="*/ 1662770 w 9111067"/>
              <a:gd name="connsiteY41" fmla="*/ 5177292 h 5177292"/>
              <a:gd name="connsiteX42" fmla="*/ 911107 w 9111067"/>
              <a:gd name="connsiteY42" fmla="*/ 5177292 h 5177292"/>
              <a:gd name="connsiteX43" fmla="*/ 0 w 9111067"/>
              <a:gd name="connsiteY43" fmla="*/ 5177292 h 5177292"/>
              <a:gd name="connsiteX44" fmla="*/ 0 w 9111067"/>
              <a:gd name="connsiteY44" fmla="*/ 4653810 h 5177292"/>
              <a:gd name="connsiteX45" fmla="*/ 0 w 9111067"/>
              <a:gd name="connsiteY45" fmla="*/ 4182101 h 5177292"/>
              <a:gd name="connsiteX46" fmla="*/ 0 w 9111067"/>
              <a:gd name="connsiteY46" fmla="*/ 3555074 h 5177292"/>
              <a:gd name="connsiteX47" fmla="*/ 0 w 9111067"/>
              <a:gd name="connsiteY47" fmla="*/ 2928046 h 5177292"/>
              <a:gd name="connsiteX48" fmla="*/ 0 w 9111067"/>
              <a:gd name="connsiteY48" fmla="*/ 2352792 h 5177292"/>
              <a:gd name="connsiteX49" fmla="*/ 0 w 9111067"/>
              <a:gd name="connsiteY49" fmla="*/ 1932856 h 5177292"/>
              <a:gd name="connsiteX50" fmla="*/ 0 w 9111067"/>
              <a:gd name="connsiteY50" fmla="*/ 1409374 h 5177292"/>
              <a:gd name="connsiteX51" fmla="*/ 0 w 9111067"/>
              <a:gd name="connsiteY51" fmla="*/ 730573 h 5177292"/>
              <a:gd name="connsiteX52" fmla="*/ 0 w 9111067"/>
              <a:gd name="connsiteY52" fmla="*/ 0 h 517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9111067" h="5177292" extrusionOk="0">
                <a:moveTo>
                  <a:pt x="0" y="0"/>
                </a:moveTo>
                <a:cubicBezTo>
                  <a:pt x="285422" y="-70968"/>
                  <a:pt x="376860" y="57302"/>
                  <a:pt x="660552" y="0"/>
                </a:cubicBezTo>
                <a:cubicBezTo>
                  <a:pt x="944244" y="-57302"/>
                  <a:pt x="929435" y="29337"/>
                  <a:pt x="1138883" y="0"/>
                </a:cubicBezTo>
                <a:cubicBezTo>
                  <a:pt x="1348331" y="-29337"/>
                  <a:pt x="1502757" y="48760"/>
                  <a:pt x="1708325" y="0"/>
                </a:cubicBezTo>
                <a:cubicBezTo>
                  <a:pt x="1913893" y="-48760"/>
                  <a:pt x="1896201" y="13782"/>
                  <a:pt x="2004435" y="0"/>
                </a:cubicBezTo>
                <a:cubicBezTo>
                  <a:pt x="2112669" y="-13782"/>
                  <a:pt x="2359565" y="7165"/>
                  <a:pt x="2573876" y="0"/>
                </a:cubicBezTo>
                <a:cubicBezTo>
                  <a:pt x="2788187" y="-7165"/>
                  <a:pt x="3023391" y="48416"/>
                  <a:pt x="3143318" y="0"/>
                </a:cubicBezTo>
                <a:cubicBezTo>
                  <a:pt x="3263245" y="-48416"/>
                  <a:pt x="3341509" y="22787"/>
                  <a:pt x="3530538" y="0"/>
                </a:cubicBezTo>
                <a:cubicBezTo>
                  <a:pt x="3719567" y="-22787"/>
                  <a:pt x="3810578" y="38347"/>
                  <a:pt x="3917759" y="0"/>
                </a:cubicBezTo>
                <a:cubicBezTo>
                  <a:pt x="4024940" y="-38347"/>
                  <a:pt x="4295968" y="30870"/>
                  <a:pt x="4578311" y="0"/>
                </a:cubicBezTo>
                <a:cubicBezTo>
                  <a:pt x="4860654" y="-30870"/>
                  <a:pt x="5006297" y="11090"/>
                  <a:pt x="5147753" y="0"/>
                </a:cubicBezTo>
                <a:cubicBezTo>
                  <a:pt x="5289209" y="-11090"/>
                  <a:pt x="5563318" y="52882"/>
                  <a:pt x="5808305" y="0"/>
                </a:cubicBezTo>
                <a:cubicBezTo>
                  <a:pt x="6053292" y="-52882"/>
                  <a:pt x="6119183" y="14394"/>
                  <a:pt x="6286636" y="0"/>
                </a:cubicBezTo>
                <a:cubicBezTo>
                  <a:pt x="6454089" y="-14394"/>
                  <a:pt x="6733466" y="46612"/>
                  <a:pt x="6947189" y="0"/>
                </a:cubicBezTo>
                <a:cubicBezTo>
                  <a:pt x="7160912" y="-46612"/>
                  <a:pt x="7323258" y="1471"/>
                  <a:pt x="7425520" y="0"/>
                </a:cubicBezTo>
                <a:cubicBezTo>
                  <a:pt x="7527782" y="-1471"/>
                  <a:pt x="7602764" y="11214"/>
                  <a:pt x="7721629" y="0"/>
                </a:cubicBezTo>
                <a:cubicBezTo>
                  <a:pt x="7840494" y="-11214"/>
                  <a:pt x="8182269" y="6380"/>
                  <a:pt x="8473292" y="0"/>
                </a:cubicBezTo>
                <a:cubicBezTo>
                  <a:pt x="8764315" y="-6380"/>
                  <a:pt x="8864771" y="35637"/>
                  <a:pt x="9111067" y="0"/>
                </a:cubicBezTo>
                <a:cubicBezTo>
                  <a:pt x="9122878" y="213282"/>
                  <a:pt x="9078258" y="502574"/>
                  <a:pt x="9111067" y="678801"/>
                </a:cubicBezTo>
                <a:cubicBezTo>
                  <a:pt x="9143876" y="855028"/>
                  <a:pt x="9043100" y="1066983"/>
                  <a:pt x="9111067" y="1305828"/>
                </a:cubicBezTo>
                <a:cubicBezTo>
                  <a:pt x="9179034" y="1544673"/>
                  <a:pt x="9107831" y="1704880"/>
                  <a:pt x="9111067" y="1881083"/>
                </a:cubicBezTo>
                <a:cubicBezTo>
                  <a:pt x="9114303" y="2057286"/>
                  <a:pt x="9074849" y="2249675"/>
                  <a:pt x="9111067" y="2508110"/>
                </a:cubicBezTo>
                <a:cubicBezTo>
                  <a:pt x="9147285" y="2766545"/>
                  <a:pt x="9105928" y="2756075"/>
                  <a:pt x="9111067" y="2928046"/>
                </a:cubicBezTo>
                <a:cubicBezTo>
                  <a:pt x="9116206" y="3100017"/>
                  <a:pt x="9099577" y="3417340"/>
                  <a:pt x="9111067" y="3555074"/>
                </a:cubicBezTo>
                <a:cubicBezTo>
                  <a:pt x="9122557" y="3692808"/>
                  <a:pt x="9073537" y="3978011"/>
                  <a:pt x="9111067" y="4233874"/>
                </a:cubicBezTo>
                <a:cubicBezTo>
                  <a:pt x="9148597" y="4489737"/>
                  <a:pt x="9105633" y="4478897"/>
                  <a:pt x="9111067" y="4653810"/>
                </a:cubicBezTo>
                <a:cubicBezTo>
                  <a:pt x="9116501" y="4828723"/>
                  <a:pt x="9054661" y="5059164"/>
                  <a:pt x="9111067" y="5177292"/>
                </a:cubicBezTo>
                <a:cubicBezTo>
                  <a:pt x="8996503" y="5222085"/>
                  <a:pt x="8837583" y="5159421"/>
                  <a:pt x="8723847" y="5177292"/>
                </a:cubicBezTo>
                <a:cubicBezTo>
                  <a:pt x="8610111" y="5195163"/>
                  <a:pt x="8501170" y="5165349"/>
                  <a:pt x="8427737" y="5177292"/>
                </a:cubicBezTo>
                <a:cubicBezTo>
                  <a:pt x="8354304" y="5189235"/>
                  <a:pt x="8001930" y="5167420"/>
                  <a:pt x="7676074" y="5177292"/>
                </a:cubicBezTo>
                <a:cubicBezTo>
                  <a:pt x="7350218" y="5187164"/>
                  <a:pt x="7466839" y="5167727"/>
                  <a:pt x="7379964" y="5177292"/>
                </a:cubicBezTo>
                <a:cubicBezTo>
                  <a:pt x="7293089" y="5186857"/>
                  <a:pt x="7071704" y="5126476"/>
                  <a:pt x="6901633" y="5177292"/>
                </a:cubicBezTo>
                <a:cubicBezTo>
                  <a:pt x="6731562" y="5228108"/>
                  <a:pt x="6509551" y="5151013"/>
                  <a:pt x="6149970" y="5177292"/>
                </a:cubicBezTo>
                <a:cubicBezTo>
                  <a:pt x="5790389" y="5203571"/>
                  <a:pt x="5792227" y="5147818"/>
                  <a:pt x="5580529" y="5177292"/>
                </a:cubicBezTo>
                <a:cubicBezTo>
                  <a:pt x="5368831" y="5206766"/>
                  <a:pt x="5118565" y="5109598"/>
                  <a:pt x="4828866" y="5177292"/>
                </a:cubicBezTo>
                <a:cubicBezTo>
                  <a:pt x="4539167" y="5244986"/>
                  <a:pt x="4607162" y="5133505"/>
                  <a:pt x="4441645" y="5177292"/>
                </a:cubicBezTo>
                <a:cubicBezTo>
                  <a:pt x="4276128" y="5221079"/>
                  <a:pt x="4097647" y="5160589"/>
                  <a:pt x="3781093" y="5177292"/>
                </a:cubicBezTo>
                <a:cubicBezTo>
                  <a:pt x="3464539" y="5193995"/>
                  <a:pt x="3493412" y="5160813"/>
                  <a:pt x="3211651" y="5177292"/>
                </a:cubicBezTo>
                <a:cubicBezTo>
                  <a:pt x="2929890" y="5193771"/>
                  <a:pt x="2933411" y="5153526"/>
                  <a:pt x="2733320" y="5177292"/>
                </a:cubicBezTo>
                <a:cubicBezTo>
                  <a:pt x="2533229" y="5201058"/>
                  <a:pt x="2571237" y="5143191"/>
                  <a:pt x="2437210" y="5177292"/>
                </a:cubicBezTo>
                <a:cubicBezTo>
                  <a:pt x="2303183" y="5211393"/>
                  <a:pt x="2159406" y="5121721"/>
                  <a:pt x="1958879" y="5177292"/>
                </a:cubicBezTo>
                <a:cubicBezTo>
                  <a:pt x="1758352" y="5232863"/>
                  <a:pt x="1806916" y="5169885"/>
                  <a:pt x="1662770" y="5177292"/>
                </a:cubicBezTo>
                <a:cubicBezTo>
                  <a:pt x="1518624" y="5184699"/>
                  <a:pt x="1062866" y="5151466"/>
                  <a:pt x="911107" y="5177292"/>
                </a:cubicBezTo>
                <a:cubicBezTo>
                  <a:pt x="759348" y="5203118"/>
                  <a:pt x="319028" y="5152629"/>
                  <a:pt x="0" y="5177292"/>
                </a:cubicBezTo>
                <a:cubicBezTo>
                  <a:pt x="-10195" y="5028158"/>
                  <a:pt x="38095" y="4844433"/>
                  <a:pt x="0" y="4653810"/>
                </a:cubicBezTo>
                <a:cubicBezTo>
                  <a:pt x="-38095" y="4463187"/>
                  <a:pt x="14238" y="4372352"/>
                  <a:pt x="0" y="4182101"/>
                </a:cubicBezTo>
                <a:cubicBezTo>
                  <a:pt x="-14238" y="3991850"/>
                  <a:pt x="27462" y="3725018"/>
                  <a:pt x="0" y="3555074"/>
                </a:cubicBezTo>
                <a:cubicBezTo>
                  <a:pt x="-27462" y="3385130"/>
                  <a:pt x="5361" y="3119894"/>
                  <a:pt x="0" y="2928046"/>
                </a:cubicBezTo>
                <a:cubicBezTo>
                  <a:pt x="-5361" y="2736198"/>
                  <a:pt x="47425" y="2596783"/>
                  <a:pt x="0" y="2352792"/>
                </a:cubicBezTo>
                <a:cubicBezTo>
                  <a:pt x="-47425" y="2108801"/>
                  <a:pt x="15899" y="2069224"/>
                  <a:pt x="0" y="1932856"/>
                </a:cubicBezTo>
                <a:cubicBezTo>
                  <a:pt x="-15899" y="1796488"/>
                  <a:pt x="20279" y="1646566"/>
                  <a:pt x="0" y="1409374"/>
                </a:cubicBezTo>
                <a:cubicBezTo>
                  <a:pt x="-20279" y="1172182"/>
                  <a:pt x="21077" y="919871"/>
                  <a:pt x="0" y="730573"/>
                </a:cubicBezTo>
                <a:cubicBezTo>
                  <a:pt x="-21077" y="541275"/>
                  <a:pt x="77868" y="319792"/>
                  <a:pt x="0" y="0"/>
                </a:cubicBezTo>
                <a:close/>
              </a:path>
            </a:pathLst>
          </a:custGeom>
          <a:noFill/>
          <a:ln>
            <a:extLst>
              <a:ext uri="{C807C97D-BFC1-408E-A445-0C87EB9F89A2}">
                <ask:lineSketchStyleProps xmlns:ask="http://schemas.microsoft.com/office/drawing/2018/sketchyshapes" sd="324829256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FFC3DF6C-D3E2-DF7A-D688-F7D7E238EE3C}"/>
              </a:ext>
            </a:extLst>
          </p:cNvPr>
          <p:cNvPicPr>
            <a:picLocks noChangeAspect="1"/>
          </p:cNvPicPr>
          <p:nvPr/>
        </p:nvPicPr>
        <p:blipFill>
          <a:blip r:embed="rId3"/>
          <a:stretch>
            <a:fillRect/>
          </a:stretch>
        </p:blipFill>
        <p:spPr>
          <a:xfrm>
            <a:off x="7774820" y="5010288"/>
            <a:ext cx="3991846" cy="969035"/>
          </a:xfrm>
          <a:prstGeom prst="rect">
            <a:avLst/>
          </a:prstGeom>
        </p:spPr>
      </p:pic>
      <p:pic>
        <p:nvPicPr>
          <p:cNvPr id="23" name="Picture 22">
            <a:extLst>
              <a:ext uri="{FF2B5EF4-FFF2-40B4-BE49-F238E27FC236}">
                <a16:creationId xmlns:a16="http://schemas.microsoft.com/office/drawing/2014/main" id="{BEBDF7DF-415D-DE6B-B4D6-144BC992D777}"/>
              </a:ext>
            </a:extLst>
          </p:cNvPr>
          <p:cNvPicPr>
            <a:picLocks noChangeAspect="1"/>
          </p:cNvPicPr>
          <p:nvPr/>
        </p:nvPicPr>
        <p:blipFill>
          <a:blip r:embed="rId4"/>
          <a:srcRect r="36575"/>
          <a:stretch>
            <a:fillRect/>
          </a:stretch>
        </p:blipFill>
        <p:spPr>
          <a:xfrm>
            <a:off x="8208342" y="1731448"/>
            <a:ext cx="3654807" cy="3012952"/>
          </a:xfrm>
          <a:prstGeom prst="rect">
            <a:avLst/>
          </a:prstGeom>
        </p:spPr>
      </p:pic>
      <p:pic>
        <p:nvPicPr>
          <p:cNvPr id="24" name="Picture 23">
            <a:extLst>
              <a:ext uri="{FF2B5EF4-FFF2-40B4-BE49-F238E27FC236}">
                <a16:creationId xmlns:a16="http://schemas.microsoft.com/office/drawing/2014/main" id="{63F8560A-973A-AEC0-D8B8-05FD85A18E13}"/>
              </a:ext>
            </a:extLst>
          </p:cNvPr>
          <p:cNvPicPr>
            <a:picLocks noChangeAspect="1"/>
          </p:cNvPicPr>
          <p:nvPr/>
        </p:nvPicPr>
        <p:blipFill>
          <a:blip r:embed="rId5"/>
          <a:stretch>
            <a:fillRect/>
          </a:stretch>
        </p:blipFill>
        <p:spPr>
          <a:xfrm>
            <a:off x="2918302" y="1099114"/>
            <a:ext cx="5592651" cy="3963232"/>
          </a:xfrm>
          <a:prstGeom prst="rect">
            <a:avLst/>
          </a:prstGeom>
        </p:spPr>
      </p:pic>
    </p:spTree>
    <p:extLst>
      <p:ext uri="{BB962C8B-B14F-4D97-AF65-F5344CB8AC3E}">
        <p14:creationId xmlns:p14="http://schemas.microsoft.com/office/powerpoint/2010/main" val="23592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E4622-559E-A4B8-570D-F40ABF19AE43}"/>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9D3110F4-1EDC-D2A8-CA97-8E53939CB373}"/>
              </a:ext>
            </a:extLst>
          </p:cNvPr>
          <p:cNvSpPr>
            <a:spLocks noGrp="1"/>
          </p:cNvSpPr>
          <p:nvPr>
            <p:ph type="title"/>
          </p:nvPr>
        </p:nvSpPr>
        <p:spPr>
          <a:xfrm>
            <a:off x="898805" y="58998"/>
            <a:ext cx="10515600" cy="1325563"/>
          </a:xfrm>
        </p:spPr>
        <p:txBody>
          <a:bodyPr>
            <a:normAutofit/>
          </a:bodyPr>
          <a:lstStyle/>
          <a:p>
            <a:r>
              <a:rPr lang="en-US" sz="3200" dirty="0">
                <a:solidFill>
                  <a:srgbClr val="15274A"/>
                </a:solidFill>
              </a:rPr>
              <a:t>What I learned from this workflow</a:t>
            </a:r>
          </a:p>
        </p:txBody>
      </p:sp>
      <p:pic>
        <p:nvPicPr>
          <p:cNvPr id="4" name="Graphic 3" descr="Badge 1 with solid fill">
            <a:extLst>
              <a:ext uri="{FF2B5EF4-FFF2-40B4-BE49-F238E27FC236}">
                <a16:creationId xmlns:a16="http://schemas.microsoft.com/office/drawing/2014/main" id="{836E6799-DC9D-0995-D437-A5AFDDB2B62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8805" y="1895587"/>
            <a:ext cx="546234" cy="546234"/>
          </a:xfrm>
          <a:prstGeom prst="rect">
            <a:avLst/>
          </a:prstGeom>
        </p:spPr>
      </p:pic>
      <p:pic>
        <p:nvPicPr>
          <p:cNvPr id="6" name="Graphic 5" descr="Badge with solid fill">
            <a:extLst>
              <a:ext uri="{FF2B5EF4-FFF2-40B4-BE49-F238E27FC236}">
                <a16:creationId xmlns:a16="http://schemas.microsoft.com/office/drawing/2014/main" id="{81E09514-346A-D498-16B7-BAA30B6CFC0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98805" y="2984761"/>
            <a:ext cx="546234" cy="546234"/>
          </a:xfrm>
          <a:prstGeom prst="rect">
            <a:avLst/>
          </a:prstGeom>
        </p:spPr>
      </p:pic>
      <p:pic>
        <p:nvPicPr>
          <p:cNvPr id="8" name="Graphic 7" descr="Badge 3 with solid fill">
            <a:extLst>
              <a:ext uri="{FF2B5EF4-FFF2-40B4-BE49-F238E27FC236}">
                <a16:creationId xmlns:a16="http://schemas.microsoft.com/office/drawing/2014/main" id="{E267ED8B-3323-C218-2D90-D394C36C527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98805" y="4042020"/>
            <a:ext cx="546234" cy="546234"/>
          </a:xfrm>
          <a:prstGeom prst="rect">
            <a:avLst/>
          </a:prstGeom>
        </p:spPr>
      </p:pic>
      <p:sp>
        <p:nvSpPr>
          <p:cNvPr id="9" name="TextBox 8">
            <a:extLst>
              <a:ext uri="{FF2B5EF4-FFF2-40B4-BE49-F238E27FC236}">
                <a16:creationId xmlns:a16="http://schemas.microsoft.com/office/drawing/2014/main" id="{CE4A55AA-FA7B-F015-DC6B-4B5073E93781}"/>
              </a:ext>
            </a:extLst>
          </p:cNvPr>
          <p:cNvSpPr txBox="1"/>
          <p:nvPr/>
        </p:nvSpPr>
        <p:spPr>
          <a:xfrm>
            <a:off x="1739056" y="1937871"/>
            <a:ext cx="7690585" cy="461665"/>
          </a:xfrm>
          <a:prstGeom prst="rect">
            <a:avLst/>
          </a:prstGeom>
          <a:noFill/>
        </p:spPr>
        <p:txBody>
          <a:bodyPr wrap="square" rtlCol="0">
            <a:spAutoFit/>
          </a:bodyPr>
          <a:lstStyle/>
          <a:p>
            <a:r>
              <a:rPr lang="en-US" sz="2400" b="1" dirty="0">
                <a:latin typeface="Aptos" panose="020B0004020202020204" pitchFamily="34" charset="0"/>
              </a:rPr>
              <a:t>Stata could stay at the center of the workflow</a:t>
            </a:r>
          </a:p>
        </p:txBody>
      </p:sp>
      <p:sp>
        <p:nvSpPr>
          <p:cNvPr id="10" name="TextBox 9">
            <a:extLst>
              <a:ext uri="{FF2B5EF4-FFF2-40B4-BE49-F238E27FC236}">
                <a16:creationId xmlns:a16="http://schemas.microsoft.com/office/drawing/2014/main" id="{7E3A8D29-0908-9A48-3FA6-4D29A738034F}"/>
              </a:ext>
            </a:extLst>
          </p:cNvPr>
          <p:cNvSpPr txBox="1"/>
          <p:nvPr/>
        </p:nvSpPr>
        <p:spPr>
          <a:xfrm>
            <a:off x="1739056" y="2984761"/>
            <a:ext cx="10230407" cy="461665"/>
          </a:xfrm>
          <a:prstGeom prst="rect">
            <a:avLst/>
          </a:prstGeom>
          <a:noFill/>
        </p:spPr>
        <p:txBody>
          <a:bodyPr wrap="square" rtlCol="0">
            <a:spAutoFit/>
          </a:bodyPr>
          <a:lstStyle/>
          <a:p>
            <a:r>
              <a:rPr lang="en-US" sz="2400" b="1" dirty="0">
                <a:latin typeface="Aptos" pitchFamily="34" charset="0"/>
                <a:ea typeface="Aptos" pitchFamily="34" charset="-122"/>
                <a:cs typeface="Aptos" pitchFamily="34" charset="-120"/>
              </a:rPr>
              <a:t>Current survey metadata helped drive repetitive steps</a:t>
            </a:r>
            <a:endParaRPr lang="en-US" sz="2400" dirty="0"/>
          </a:p>
        </p:txBody>
      </p:sp>
      <p:sp>
        <p:nvSpPr>
          <p:cNvPr id="11" name="TextBox 10">
            <a:extLst>
              <a:ext uri="{FF2B5EF4-FFF2-40B4-BE49-F238E27FC236}">
                <a16:creationId xmlns:a16="http://schemas.microsoft.com/office/drawing/2014/main" id="{9AD611C1-2CB8-6CB9-DD91-136269D74918}"/>
              </a:ext>
            </a:extLst>
          </p:cNvPr>
          <p:cNvSpPr txBox="1"/>
          <p:nvPr/>
        </p:nvSpPr>
        <p:spPr>
          <a:xfrm>
            <a:off x="1739056" y="4042020"/>
            <a:ext cx="10230407" cy="461665"/>
          </a:xfrm>
          <a:prstGeom prst="rect">
            <a:avLst/>
          </a:prstGeom>
          <a:noFill/>
        </p:spPr>
        <p:txBody>
          <a:bodyPr wrap="square" rtlCol="0">
            <a:spAutoFit/>
          </a:bodyPr>
          <a:lstStyle/>
          <a:p>
            <a:r>
              <a:rPr lang="en-US" sz="2400" b="1" dirty="0">
                <a:latin typeface="Aptos" pitchFamily="34" charset="0"/>
                <a:ea typeface="Aptos" pitchFamily="34" charset="-122"/>
                <a:cs typeface="Aptos" pitchFamily="34" charset="-120"/>
              </a:rPr>
              <a:t>Automation worked best with visible checks</a:t>
            </a:r>
            <a:endParaRPr lang="en-US" sz="2400" dirty="0"/>
          </a:p>
        </p:txBody>
      </p:sp>
    </p:spTree>
    <p:extLst>
      <p:ext uri="{BB962C8B-B14F-4D97-AF65-F5344CB8AC3E}">
        <p14:creationId xmlns:p14="http://schemas.microsoft.com/office/powerpoint/2010/main" val="1888131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1F37DE-F5CD-EB3C-39A6-0FEF40E9F455}"/>
              </a:ext>
            </a:extLst>
          </p:cNvPr>
          <p:cNvSpPr>
            <a:spLocks noGrp="1"/>
          </p:cNvSpPr>
          <p:nvPr>
            <p:ph type="body" idx="1"/>
          </p:nvPr>
        </p:nvSpPr>
        <p:spPr/>
        <p:txBody>
          <a:bodyPr/>
          <a:lstStyle/>
          <a:p>
            <a:r>
              <a:rPr lang="en-US" dirty="0"/>
              <a:t>Inah Ko</a:t>
            </a:r>
          </a:p>
          <a:p>
            <a:r>
              <a:rPr lang="en-US" dirty="0" err="1"/>
              <a:t>inahko@umich.edu</a:t>
            </a:r>
            <a:endParaRPr lang="en-US" dirty="0"/>
          </a:p>
        </p:txBody>
      </p:sp>
    </p:spTree>
    <p:extLst>
      <p:ext uri="{BB962C8B-B14F-4D97-AF65-F5344CB8AC3E}">
        <p14:creationId xmlns:p14="http://schemas.microsoft.com/office/powerpoint/2010/main" val="99179771"/>
      </p:ext>
    </p:extLst>
  </p:cSld>
  <p:clrMapOvr>
    <a:masterClrMapping/>
  </p:clrMapOvr>
</p:sld>
</file>

<file path=ppt/theme/theme1.xml><?xml version="1.0" encoding="utf-8"?>
<a:theme xmlns:a="http://schemas.openxmlformats.org/drawingml/2006/main" name="Simple Light">
  <a:themeElements>
    <a:clrScheme name="Michigan Medicine Color Palette">
      <a:dk1>
        <a:srgbClr val="00274C"/>
      </a:dk1>
      <a:lt1>
        <a:srgbClr val="FFFFFF"/>
      </a:lt1>
      <a:dk2>
        <a:srgbClr val="655A52"/>
      </a:dk2>
      <a:lt2>
        <a:srgbClr val="989C97"/>
      </a:lt2>
      <a:accent1>
        <a:srgbClr val="D86018"/>
      </a:accent1>
      <a:accent2>
        <a:srgbClr val="131516"/>
      </a:accent2>
      <a:accent3>
        <a:srgbClr val="75988D"/>
      </a:accent3>
      <a:accent4>
        <a:srgbClr val="9A3324"/>
      </a:accent4>
      <a:accent5>
        <a:srgbClr val="00B2A9"/>
      </a:accent5>
      <a:accent6>
        <a:srgbClr val="CFC096"/>
      </a:accent6>
      <a:hlink>
        <a:srgbClr val="17499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17310</TotalTime>
  <Words>1819</Words>
  <Application>Microsoft Macintosh PowerPoint</Application>
  <PresentationFormat>Widescreen</PresentationFormat>
  <Paragraphs>221</Paragraphs>
  <Slides>11</Slides>
  <Notes>11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11</vt:i4>
      </vt:variant>
    </vt:vector>
  </HeadingPairs>
  <TitlesOfParts>
    <vt:vector size="20" baseType="lpstr">
      <vt:lpstr>Aptos</vt:lpstr>
      <vt:lpstr>Aptos Display</vt:lpstr>
      <vt:lpstr>Arial</vt:lpstr>
      <vt:lpstr>Barlow</vt:lpstr>
      <vt:lpstr>Calibri</vt:lpstr>
      <vt:lpstr>IBM Plex Sans</vt:lpstr>
      <vt:lpstr>Roboto</vt:lpstr>
      <vt:lpstr>Simple Light</vt:lpstr>
      <vt:lpstr>Office Theme</vt:lpstr>
      <vt:lpstr>From Qualtrics to Word</vt:lpstr>
      <vt:lpstr>Same steps, but new or revised surveys</vt:lpstr>
      <vt:lpstr>Stata as the central working environment</vt:lpstr>
      <vt:lpstr>How the workflow was developed</vt:lpstr>
      <vt:lpstr>1. Download &amp; clean data: preserve first, then modify</vt:lpstr>
      <vt:lpstr>2. Parse, validate, and apply survey metadata</vt:lpstr>
      <vt:lpstr>3. Generate plots using R from Stata</vt:lpstr>
      <vt:lpstr>4. Assemble the Word report in Stata</vt:lpstr>
      <vt:lpstr>From Survey Data to Final Report</vt:lpstr>
      <vt:lpstr>What I learned from this workflow</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Ko</dc:creator>
  <cp:keywords/>
  <dc:description/>
  <cp:lastModifiedBy>Ko, Inah</cp:lastModifiedBy>
  <cp:revision>201</cp:revision>
  <dcterms:created xsi:type="dcterms:W3CDTF">2019-11-12T03:08:37Z</dcterms:created>
  <dcterms:modified xsi:type="dcterms:W3CDTF">2026-10-01T01:28:47Z</dcterms:modified>
  <cp:category/>
</cp:coreProperties>
</file>